
<file path=[Content_Types].xml><?xml version="1.0" encoding="utf-8"?>
<Types xmlns="http://schemas.openxmlformats.org/package/2006/content-types">
  <Default Extension="xml" ContentType="application/xml"/>
  <Default Extension="3gp" ContentType="video/unknown"/>
  <Default Extension="jpeg" ContentType="image/jpeg"/>
  <Default Extension="jpg" ContentType="image/jpeg"/>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59" r:id="rId6"/>
    <p:sldId id="260" r:id="rId7"/>
    <p:sldId id="262" r:id="rId8"/>
    <p:sldId id="268" r:id="rId9"/>
    <p:sldId id="269" r:id="rId10"/>
    <p:sldId id="263" r:id="rId11"/>
    <p:sldId id="264" r:id="rId12"/>
    <p:sldId id="270" r:id="rId13"/>
    <p:sldId id="265" r:id="rId14"/>
    <p:sldId id="266" r:id="rId15"/>
    <p:sldId id="267"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0" d="100"/>
          <a:sy n="80" d="100"/>
        </p:scale>
        <p:origin x="-139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3.png"/><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png"/><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6.png"/><Relationship Id="rId1" Type="http://schemas.openxmlformats.org/officeDocument/2006/relationships/slideMaster" Target="../slideMasters/slideMaster1.xml"/><Relationship Id="rId2" Type="http://schemas.openxmlformats.org/officeDocument/2006/relationships/image" Target="../media/image1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 Id="rId3" Type="http://schemas.openxmlformats.org/officeDocument/2006/relationships/image" Target="../media/image1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1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pic>
        <p:nvPicPr>
          <p:cNvPr id="8" name="Picture 7" descr="coverEmboss.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1116012" y="1904999"/>
            <a:ext cx="6938963" cy="1582271"/>
          </a:xfrm>
        </p:spPr>
        <p:txBody>
          <a:bodyPr anchor="b" anchorCtr="0"/>
          <a:lstStyle>
            <a:lvl1pPr>
              <a:lnSpc>
                <a:spcPct val="95000"/>
              </a:lnSpc>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116013" y="3487271"/>
            <a:ext cx="6938961" cy="1143000"/>
          </a:xfrm>
        </p:spPr>
        <p:txBody>
          <a:bodyPr/>
          <a:lstStyle>
            <a:lvl1pPr marL="0" indent="0" algn="ctr">
              <a:spcBef>
                <a:spcPts val="300"/>
              </a:spcBef>
              <a:buNone/>
              <a:defRPr sz="2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07741" y="5715000"/>
            <a:ext cx="2133600" cy="275478"/>
          </a:xfrm>
        </p:spPr>
        <p:txBody>
          <a:bodyPr/>
          <a:lstStyle>
            <a:lvl1pPr>
              <a:defRPr>
                <a:solidFill>
                  <a:schemeClr val="bg2">
                    <a:lumMod val="60000"/>
                    <a:lumOff val="40000"/>
                  </a:schemeClr>
                </a:solidFill>
              </a:defRPr>
            </a:lvl1pPr>
          </a:lstStyle>
          <a:p>
            <a:fld id="{628EAFA9-7502-42D3-9B79-C38E938C236F}" type="datetimeFigureOut">
              <a:rPr lang="en-US" smtClean="0"/>
              <a:t>10/26/16</a:t>
            </a:fld>
            <a:endParaRPr lang="en-US" dirty="0"/>
          </a:p>
        </p:txBody>
      </p:sp>
      <p:sp>
        <p:nvSpPr>
          <p:cNvPr id="5" name="Footer Placeholder 4"/>
          <p:cNvSpPr>
            <a:spLocks noGrp="1"/>
          </p:cNvSpPr>
          <p:nvPr>
            <p:ph type="ftr" sz="quarter" idx="11"/>
          </p:nvPr>
        </p:nvSpPr>
        <p:spPr>
          <a:xfrm>
            <a:off x="1102659" y="5715000"/>
            <a:ext cx="2895600" cy="275478"/>
          </a:xfrm>
        </p:spPr>
        <p:txBody>
          <a:bodyPr/>
          <a:lstStyle>
            <a:lvl1pPr>
              <a:defRPr>
                <a:solidFill>
                  <a:schemeClr val="bg2">
                    <a:lumMod val="60000"/>
                    <a:lumOff val="40000"/>
                  </a:schemeClr>
                </a:solidFill>
              </a:defRPr>
            </a:lvl1pPr>
          </a:lstStyle>
          <a:p>
            <a:endParaRPr lang="en-US" dirty="0"/>
          </a:p>
        </p:txBody>
      </p:sp>
      <p:sp>
        <p:nvSpPr>
          <p:cNvPr id="6" name="Slide Number Placeholder 5"/>
          <p:cNvSpPr>
            <a:spLocks noGrp="1"/>
          </p:cNvSpPr>
          <p:nvPr>
            <p:ph type="sldNum" sz="quarter" idx="12"/>
          </p:nvPr>
        </p:nvSpPr>
        <p:spPr>
          <a:xfrm>
            <a:off x="4343400" y="5715000"/>
            <a:ext cx="457200" cy="275478"/>
          </a:xfrm>
        </p:spPr>
        <p:txBody>
          <a:bodyPr/>
          <a:lstStyle>
            <a:lvl1pPr>
              <a:defRPr>
                <a:solidFill>
                  <a:schemeClr val="bg2">
                    <a:lumMod val="60000"/>
                    <a:lumOff val="40000"/>
                  </a:schemeClr>
                </a:solidFill>
              </a:defRPr>
            </a:lvl1pPr>
          </a:lstStyle>
          <a:p>
            <a:fld id="{2D57B0AA-AC8E-4463-ADAC-E87D09B82E4F}" type="slidenum">
              <a:rPr lang="en-US" smtClean="0"/>
              <a:t>‹#›</a:t>
            </a:fld>
            <a:endParaRPr lang="en-US" dirty="0"/>
          </a:p>
        </p:txBody>
      </p:sp>
      <p:pic>
        <p:nvPicPr>
          <p:cNvPr id="9" name="Picture 8" descr="coverAccentBottom.png"/>
          <p:cNvPicPr>
            <a:picLocks noChangeAspect="1"/>
          </p:cNvPicPr>
          <p:nvPr/>
        </p:nvPicPr>
        <p:blipFill>
          <a:blip r:embed="rId3"/>
          <a:stretch>
            <a:fillRect/>
          </a:stretch>
        </p:blipFill>
        <p:spPr>
          <a:xfrm>
            <a:off x="914400" y="4686766"/>
            <a:ext cx="7315200" cy="400705"/>
          </a:xfrm>
          <a:prstGeom prst="rect">
            <a:avLst/>
          </a:prstGeom>
        </p:spPr>
      </p:pic>
      <p:pic>
        <p:nvPicPr>
          <p:cNvPr id="10" name="Picture 9" descr="coverAccentTop.png"/>
          <p:cNvPicPr>
            <a:picLocks noChangeAspect="1"/>
          </p:cNvPicPr>
          <p:nvPr/>
        </p:nvPicPr>
        <p:blipFill>
          <a:blip r:embed="rId4"/>
          <a:stretch>
            <a:fillRect/>
          </a:stretch>
        </p:blipFill>
        <p:spPr>
          <a:xfrm>
            <a:off x="914400" y="1619136"/>
            <a:ext cx="7315200" cy="391386"/>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2" descr="scrollwork-Top.png"/>
          <p:cNvPicPr>
            <a:picLocks noChangeAspect="1" noChangeArrowheads="1"/>
          </p:cNvPicPr>
          <p:nvPr/>
        </p:nvPicPr>
        <p:blipFill>
          <a:blip r:embed="rId2"/>
          <a:srcRect/>
          <a:stretch>
            <a:fillRect/>
          </a:stretch>
        </p:blipFill>
        <p:spPr bwMode="auto">
          <a:xfrm flipH="1">
            <a:off x="4754083" y="673398"/>
            <a:ext cx="742950" cy="361950"/>
          </a:xfrm>
          <a:prstGeom prst="rect">
            <a:avLst/>
          </a:prstGeom>
          <a:noFill/>
        </p:spPr>
      </p:pic>
      <p:pic>
        <p:nvPicPr>
          <p:cNvPr id="15" name="Picture 3" descr="scrollwork-Bottom.png"/>
          <p:cNvPicPr>
            <a:picLocks noChangeAspect="1" noChangeArrowheads="1"/>
          </p:cNvPicPr>
          <p:nvPr/>
        </p:nvPicPr>
        <p:blipFill>
          <a:blip r:embed="rId3"/>
          <a:srcRect/>
          <a:stretch>
            <a:fillRect/>
          </a:stretch>
        </p:blipFill>
        <p:spPr bwMode="auto">
          <a:xfrm flipH="1">
            <a:off x="4754083" y="5636584"/>
            <a:ext cx="742950" cy="361950"/>
          </a:xfrm>
          <a:prstGeom prst="rect">
            <a:avLst/>
          </a:prstGeom>
          <a:noFill/>
        </p:spPr>
      </p:pic>
      <p:pic>
        <p:nvPicPr>
          <p:cNvPr id="4099" name="Picture 3" descr="scrollwork-Bottom.png"/>
          <p:cNvPicPr>
            <a:picLocks noChangeAspect="1" noChangeArrowheads="1"/>
          </p:cNvPicPr>
          <p:nvPr/>
        </p:nvPicPr>
        <p:blipFill>
          <a:blip r:embed="rId3"/>
          <a:srcRect/>
          <a:stretch>
            <a:fillRect/>
          </a:stretch>
        </p:blipFill>
        <p:spPr bwMode="auto">
          <a:xfrm>
            <a:off x="7774169" y="5636584"/>
            <a:ext cx="742950" cy="361950"/>
          </a:xfrm>
          <a:prstGeom prst="rect">
            <a:avLst/>
          </a:prstGeom>
          <a:noFill/>
        </p:spPr>
      </p:pic>
      <p:pic>
        <p:nvPicPr>
          <p:cNvPr id="4098" name="Picture 2" descr="scrollwork-Top.png"/>
          <p:cNvPicPr>
            <a:picLocks noChangeAspect="1" noChangeArrowheads="1"/>
          </p:cNvPicPr>
          <p:nvPr/>
        </p:nvPicPr>
        <p:blipFill>
          <a:blip r:embed="rId2"/>
          <a:srcRect/>
          <a:stretch>
            <a:fillRect/>
          </a:stretch>
        </p:blipFill>
        <p:spPr bwMode="auto">
          <a:xfrm>
            <a:off x="7774169" y="673398"/>
            <a:ext cx="742950" cy="361950"/>
          </a:xfrm>
          <a:prstGeom prst="rect">
            <a:avLst/>
          </a:prstGeom>
          <a:noFill/>
        </p:spPr>
      </p:pic>
      <p:sp>
        <p:nvSpPr>
          <p:cNvPr id="2" name="Title 1"/>
          <p:cNvSpPr>
            <a:spLocks noGrp="1"/>
          </p:cNvSpPr>
          <p:nvPr>
            <p:ph type="title"/>
          </p:nvPr>
        </p:nvSpPr>
        <p:spPr>
          <a:xfrm>
            <a:off x="838200" y="914400"/>
            <a:ext cx="3429000" cy="1371600"/>
          </a:xfrm>
        </p:spPr>
        <p:txBody>
          <a:bodyPr vert="horz" lIns="91440" tIns="45720" rIns="91440" bIns="45720" rtlCol="0" anchor="b">
            <a:noAutofit/>
          </a:bodyPr>
          <a:lstStyle>
            <a:lvl1pPr algn="ctr" defTabSz="914400" rtl="0" eaLnBrk="1" latinLnBrk="0" hangingPunct="1">
              <a:spcBef>
                <a:spcPct val="0"/>
              </a:spcBef>
              <a:buNone/>
              <a:defRPr lang="en-US" sz="3600" b="0" kern="1200" dirty="0">
                <a:solidFill>
                  <a:schemeClr val="tx1"/>
                </a:solidFill>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5081121" y="914400"/>
            <a:ext cx="3108960" cy="4815841"/>
          </a:xfrm>
          <a:solidFill>
            <a:schemeClr val="bg2"/>
          </a:solidFill>
          <a:ln w="127000">
            <a:solidFill>
              <a:schemeClr val="bg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838200" y="2667001"/>
            <a:ext cx="3429000" cy="2895600"/>
          </a:xfrm>
        </p:spPr>
        <p:txBody>
          <a:bodyPr vert="horz" lIns="91440" tIns="45720" rIns="91440" bIns="45720" rtlCol="0">
            <a:normAutofit/>
          </a:bodyPr>
          <a:lstStyle>
            <a:lvl1pPr marL="0" indent="0" algn="ctr">
              <a:spcBef>
                <a:spcPts val="500"/>
              </a:spcBef>
              <a:buNone/>
              <a:defRPr lang="en-US" sz="1800" kern="1200" smtClean="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600"/>
              </a:spcBef>
              <a:buSzPct val="10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628EAFA9-7502-42D3-9B79-C38E938C236F}" type="datetimeFigureOut">
              <a:rPr lang="en-US" smtClean="0"/>
              <a:t>10/26/16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dirty="0"/>
          </a:p>
        </p:txBody>
      </p:sp>
      <p:pic>
        <p:nvPicPr>
          <p:cNvPr id="8" name="Picture 2" descr="captionAccent.png"/>
          <p:cNvPicPr>
            <a:picLocks noChangeAspect="1" noChangeArrowheads="1"/>
          </p:cNvPicPr>
          <p:nvPr/>
        </p:nvPicPr>
        <p:blipFill>
          <a:blip r:embed="rId4"/>
          <a:srcRect/>
          <a:stretch>
            <a:fillRect/>
          </a:stretch>
        </p:blipFill>
        <p:spPr bwMode="auto">
          <a:xfrm>
            <a:off x="838200" y="2326341"/>
            <a:ext cx="3429000" cy="240307"/>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2" name="Picture 2" descr="scrollwork-Top.png"/>
          <p:cNvPicPr>
            <a:picLocks noChangeAspect="1" noChangeArrowheads="1"/>
          </p:cNvPicPr>
          <p:nvPr/>
        </p:nvPicPr>
        <p:blipFill>
          <a:blip r:embed="rId2"/>
          <a:srcRect/>
          <a:stretch>
            <a:fillRect/>
          </a:stretch>
        </p:blipFill>
        <p:spPr bwMode="auto">
          <a:xfrm flipH="1">
            <a:off x="1752600" y="565897"/>
            <a:ext cx="742950" cy="361950"/>
          </a:xfrm>
          <a:prstGeom prst="rect">
            <a:avLst/>
          </a:prstGeom>
          <a:noFill/>
        </p:spPr>
      </p:pic>
      <p:pic>
        <p:nvPicPr>
          <p:cNvPr id="15" name="Picture 3" descr="scrollwork-Bottom.png"/>
          <p:cNvPicPr>
            <a:picLocks noChangeAspect="1" noChangeArrowheads="1"/>
          </p:cNvPicPr>
          <p:nvPr/>
        </p:nvPicPr>
        <p:blipFill>
          <a:blip r:embed="rId3"/>
          <a:srcRect/>
          <a:stretch>
            <a:fillRect/>
          </a:stretch>
        </p:blipFill>
        <p:spPr bwMode="auto">
          <a:xfrm flipH="1">
            <a:off x="1752600" y="4128247"/>
            <a:ext cx="742950" cy="361950"/>
          </a:xfrm>
          <a:prstGeom prst="rect">
            <a:avLst/>
          </a:prstGeom>
          <a:noFill/>
        </p:spPr>
      </p:pic>
      <p:pic>
        <p:nvPicPr>
          <p:cNvPr id="4099" name="Picture 3" descr="scrollwork-Bottom.png"/>
          <p:cNvPicPr>
            <a:picLocks noChangeAspect="1" noChangeArrowheads="1"/>
          </p:cNvPicPr>
          <p:nvPr/>
        </p:nvPicPr>
        <p:blipFill>
          <a:blip r:embed="rId3"/>
          <a:srcRect/>
          <a:stretch>
            <a:fillRect/>
          </a:stretch>
        </p:blipFill>
        <p:spPr bwMode="auto">
          <a:xfrm>
            <a:off x="6648450" y="4128247"/>
            <a:ext cx="742950" cy="361950"/>
          </a:xfrm>
          <a:prstGeom prst="rect">
            <a:avLst/>
          </a:prstGeom>
          <a:noFill/>
        </p:spPr>
      </p:pic>
      <p:pic>
        <p:nvPicPr>
          <p:cNvPr id="4098" name="Picture 2" descr="scrollwork-Top.png"/>
          <p:cNvPicPr>
            <a:picLocks noChangeAspect="1" noChangeArrowheads="1"/>
          </p:cNvPicPr>
          <p:nvPr/>
        </p:nvPicPr>
        <p:blipFill>
          <a:blip r:embed="rId2"/>
          <a:srcRect/>
          <a:stretch>
            <a:fillRect/>
          </a:stretch>
        </p:blipFill>
        <p:spPr bwMode="auto">
          <a:xfrm>
            <a:off x="6648450" y="565897"/>
            <a:ext cx="742950" cy="361950"/>
          </a:xfrm>
          <a:prstGeom prst="rect">
            <a:avLst/>
          </a:prstGeom>
          <a:noFill/>
        </p:spPr>
      </p:pic>
      <p:sp>
        <p:nvSpPr>
          <p:cNvPr id="2" name="Title 1"/>
          <p:cNvSpPr>
            <a:spLocks noGrp="1"/>
          </p:cNvSpPr>
          <p:nvPr>
            <p:ph type="title"/>
          </p:nvPr>
        </p:nvSpPr>
        <p:spPr>
          <a:xfrm>
            <a:off x="1280160" y="4406153"/>
            <a:ext cx="6583680" cy="784412"/>
          </a:xfrm>
        </p:spPr>
        <p:txBody>
          <a:bodyPr vert="horz" lIns="91440" tIns="45720" rIns="91440" bIns="45720" rtlCol="0" anchor="b">
            <a:noAutofit/>
          </a:bodyPr>
          <a:lstStyle>
            <a:lvl1pPr algn="ctr" defTabSz="914400" rtl="0" eaLnBrk="1" latinLnBrk="0" hangingPunct="1">
              <a:spcBef>
                <a:spcPct val="0"/>
              </a:spcBef>
              <a:buNone/>
              <a:defRPr lang="en-US" sz="3600" b="0" kern="1200" dirty="0">
                <a:solidFill>
                  <a:schemeClr val="tx1"/>
                </a:solidFill>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286000" y="780826"/>
            <a:ext cx="4572000" cy="3467548"/>
          </a:xfrm>
          <a:solidFill>
            <a:schemeClr val="bg2"/>
          </a:solidFill>
          <a:ln w="127000">
            <a:solidFill>
              <a:schemeClr val="bg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838200" y="5446059"/>
            <a:ext cx="7543800" cy="609600"/>
          </a:xfrm>
        </p:spPr>
        <p:txBody>
          <a:bodyPr vert="horz" lIns="91440" tIns="45720" rIns="91440" bIns="45720" rtlCol="0">
            <a:normAutofit/>
          </a:bodyPr>
          <a:lstStyle>
            <a:lvl1pPr marL="0" indent="0" algn="ctr">
              <a:spcBef>
                <a:spcPts val="0"/>
              </a:spcBef>
              <a:buNone/>
              <a:defRPr lang="en-US" sz="1600" kern="1200" smtClean="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600"/>
              </a:spcBef>
              <a:buSzPct val="10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628EAFA9-7502-42D3-9B79-C38E938C236F}" type="datetimeFigureOut">
              <a:rPr lang="en-US" smtClean="0"/>
              <a:t>10/26/16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dirty="0"/>
          </a:p>
        </p:txBody>
      </p:sp>
      <p:pic>
        <p:nvPicPr>
          <p:cNvPr id="6146" name="Picture 2" descr="captionLongAccent.png"/>
          <p:cNvPicPr>
            <a:picLocks noChangeAspect="1" noChangeArrowheads="1"/>
          </p:cNvPicPr>
          <p:nvPr/>
        </p:nvPicPr>
        <p:blipFill>
          <a:blip r:embed="rId4"/>
          <a:srcRect/>
          <a:stretch>
            <a:fillRect/>
          </a:stretch>
        </p:blipFill>
        <p:spPr bwMode="auto">
          <a:xfrm>
            <a:off x="1390650" y="5204012"/>
            <a:ext cx="6362700" cy="247650"/>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2 Pictures above Caption">
    <p:spTree>
      <p:nvGrpSpPr>
        <p:cNvPr id="1" name=""/>
        <p:cNvGrpSpPr/>
        <p:nvPr/>
      </p:nvGrpSpPr>
      <p:grpSpPr>
        <a:xfrm>
          <a:off x="0" y="0"/>
          <a:ext cx="0" cy="0"/>
          <a:chOff x="0" y="0"/>
          <a:chExt cx="0" cy="0"/>
        </a:xfrm>
      </p:grpSpPr>
      <p:pic>
        <p:nvPicPr>
          <p:cNvPr id="15" name="Picture 3" descr="scrollwork-Bottom.png"/>
          <p:cNvPicPr>
            <a:picLocks noChangeAspect="1" noChangeArrowheads="1"/>
          </p:cNvPicPr>
          <p:nvPr/>
        </p:nvPicPr>
        <p:blipFill>
          <a:blip r:embed="rId2"/>
          <a:srcRect/>
          <a:stretch>
            <a:fillRect/>
          </a:stretch>
        </p:blipFill>
        <p:spPr bwMode="auto">
          <a:xfrm flipH="1">
            <a:off x="993402" y="4128247"/>
            <a:ext cx="742950" cy="361950"/>
          </a:xfrm>
          <a:prstGeom prst="rect">
            <a:avLst/>
          </a:prstGeom>
          <a:noFill/>
        </p:spPr>
      </p:pic>
      <p:pic>
        <p:nvPicPr>
          <p:cNvPr id="4099" name="Picture 3" descr="scrollwork-Bottom.png"/>
          <p:cNvPicPr>
            <a:picLocks noChangeAspect="1" noChangeArrowheads="1"/>
          </p:cNvPicPr>
          <p:nvPr/>
        </p:nvPicPr>
        <p:blipFill>
          <a:blip r:embed="rId2"/>
          <a:srcRect/>
          <a:stretch>
            <a:fillRect/>
          </a:stretch>
        </p:blipFill>
        <p:spPr bwMode="auto">
          <a:xfrm>
            <a:off x="7407649" y="4128247"/>
            <a:ext cx="742950" cy="361950"/>
          </a:xfrm>
          <a:prstGeom prst="rect">
            <a:avLst/>
          </a:prstGeom>
          <a:noFill/>
        </p:spPr>
      </p:pic>
      <p:pic>
        <p:nvPicPr>
          <p:cNvPr id="12" name="Picture 2" descr="scrollwork-Top.png"/>
          <p:cNvPicPr>
            <a:picLocks noChangeAspect="1" noChangeArrowheads="1"/>
          </p:cNvPicPr>
          <p:nvPr/>
        </p:nvPicPr>
        <p:blipFill>
          <a:blip r:embed="rId3"/>
          <a:srcRect/>
          <a:stretch>
            <a:fillRect/>
          </a:stretch>
        </p:blipFill>
        <p:spPr bwMode="auto">
          <a:xfrm flipH="1">
            <a:off x="993402" y="565897"/>
            <a:ext cx="742950" cy="361950"/>
          </a:xfrm>
          <a:prstGeom prst="rect">
            <a:avLst/>
          </a:prstGeom>
          <a:noFill/>
        </p:spPr>
      </p:pic>
      <p:pic>
        <p:nvPicPr>
          <p:cNvPr id="4098" name="Picture 2" descr="scrollwork-Top.png"/>
          <p:cNvPicPr>
            <a:picLocks noChangeAspect="1" noChangeArrowheads="1"/>
          </p:cNvPicPr>
          <p:nvPr/>
        </p:nvPicPr>
        <p:blipFill>
          <a:blip r:embed="rId3"/>
          <a:srcRect/>
          <a:stretch>
            <a:fillRect/>
          </a:stretch>
        </p:blipFill>
        <p:spPr bwMode="auto">
          <a:xfrm>
            <a:off x="7407649" y="565897"/>
            <a:ext cx="742950" cy="361950"/>
          </a:xfrm>
          <a:prstGeom prst="rect">
            <a:avLst/>
          </a:prstGeom>
          <a:noFill/>
        </p:spPr>
      </p:pic>
      <p:sp>
        <p:nvSpPr>
          <p:cNvPr id="2" name="Title 1"/>
          <p:cNvSpPr>
            <a:spLocks noGrp="1"/>
          </p:cNvSpPr>
          <p:nvPr>
            <p:ph type="title"/>
          </p:nvPr>
        </p:nvSpPr>
        <p:spPr>
          <a:xfrm>
            <a:off x="1280160" y="4406153"/>
            <a:ext cx="6583680" cy="784412"/>
          </a:xfrm>
        </p:spPr>
        <p:txBody>
          <a:bodyPr vert="horz" lIns="91440" tIns="45720" rIns="91440" bIns="45720" rtlCol="0" anchor="b">
            <a:noAutofit/>
          </a:bodyPr>
          <a:lstStyle>
            <a:lvl1pPr algn="ctr" defTabSz="914400" rtl="0" eaLnBrk="1" latinLnBrk="0" hangingPunct="1">
              <a:spcBef>
                <a:spcPct val="0"/>
              </a:spcBef>
              <a:buNone/>
              <a:defRPr lang="en-US" sz="3600" b="0" kern="1200" dirty="0">
                <a:solidFill>
                  <a:schemeClr val="tx1"/>
                </a:solidFill>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524000" y="780826"/>
            <a:ext cx="2743200" cy="3467548"/>
          </a:xfrm>
          <a:solidFill>
            <a:schemeClr val="bg2"/>
          </a:solidFill>
          <a:ln w="127000">
            <a:solidFill>
              <a:schemeClr val="bg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838200" y="5446059"/>
            <a:ext cx="7543800" cy="609600"/>
          </a:xfrm>
        </p:spPr>
        <p:txBody>
          <a:bodyPr vert="horz" lIns="91440" tIns="45720" rIns="91440" bIns="45720" rtlCol="0">
            <a:normAutofit/>
          </a:bodyPr>
          <a:lstStyle>
            <a:lvl1pPr marL="0" indent="0" algn="ctr">
              <a:spcBef>
                <a:spcPts val="0"/>
              </a:spcBef>
              <a:buNone/>
              <a:defRPr lang="en-US" sz="1600" kern="1200" smtClean="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600"/>
              </a:spcBef>
              <a:buSzPct val="10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628EAFA9-7502-42D3-9B79-C38E938C236F}" type="datetimeFigureOut">
              <a:rPr lang="en-US" smtClean="0"/>
              <a:t>10/26/16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dirty="0"/>
          </a:p>
        </p:txBody>
      </p:sp>
      <p:pic>
        <p:nvPicPr>
          <p:cNvPr id="6146" name="Picture 2" descr="captionLongAccent.png"/>
          <p:cNvPicPr>
            <a:picLocks noChangeAspect="1" noChangeArrowheads="1"/>
          </p:cNvPicPr>
          <p:nvPr/>
        </p:nvPicPr>
        <p:blipFill>
          <a:blip r:embed="rId4"/>
          <a:srcRect/>
          <a:stretch>
            <a:fillRect/>
          </a:stretch>
        </p:blipFill>
        <p:spPr bwMode="auto">
          <a:xfrm>
            <a:off x="1390650" y="5204012"/>
            <a:ext cx="6362700" cy="247650"/>
          </a:xfrm>
          <a:prstGeom prst="rect">
            <a:avLst/>
          </a:prstGeom>
          <a:noFill/>
        </p:spPr>
      </p:pic>
      <p:sp>
        <p:nvSpPr>
          <p:cNvPr id="14" name="Picture Placeholder 2"/>
          <p:cNvSpPr>
            <a:spLocks noGrp="1"/>
          </p:cNvSpPr>
          <p:nvPr>
            <p:ph type="pic" idx="13"/>
          </p:nvPr>
        </p:nvSpPr>
        <p:spPr>
          <a:xfrm>
            <a:off x="4912659" y="780826"/>
            <a:ext cx="2743200" cy="3467548"/>
          </a:xfrm>
          <a:solidFill>
            <a:schemeClr val="bg2"/>
          </a:solidFill>
          <a:ln w="127000">
            <a:solidFill>
              <a:schemeClr val="bg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2084294"/>
            <a:ext cx="7543800" cy="3639670"/>
          </a:xfrm>
        </p:spPr>
        <p:txBody>
          <a:bodyPr vert="eaVert"/>
          <a:lstStyle>
            <a:lvl5pPr>
              <a:defRPr/>
            </a:lvl5pPr>
            <a:lvl6pPr marL="2286000">
              <a:defRPr/>
            </a:lvl6pPr>
            <a:lvl7pPr marL="2286000">
              <a:defRPr/>
            </a:lvl7pPr>
            <a:lvl8pPr marL="2286000">
              <a:defRPr/>
            </a:lvl8pPr>
            <a:lvl9pPr marL="22860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8EAFA9-7502-42D3-9B79-C38E938C236F}" type="datetimeFigureOut">
              <a:rPr lang="en-US" smtClean="0"/>
              <a:t>10/26/16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922048"/>
            <a:ext cx="1676400" cy="4814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922048"/>
            <a:ext cx="5638800" cy="4814888"/>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8EAFA9-7502-42D3-9B79-C38E938C236F}" type="datetimeFigureOut">
              <a:rPr lang="en-US" smtClean="0"/>
              <a:t>10/26/16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dirty="0"/>
          </a:p>
        </p:txBody>
      </p:sp>
      <p:pic>
        <p:nvPicPr>
          <p:cNvPr id="5122" name="Picture 2" descr="verticalAccent.png"/>
          <p:cNvPicPr>
            <a:picLocks noChangeAspect="1" noChangeArrowheads="1"/>
          </p:cNvPicPr>
          <p:nvPr/>
        </p:nvPicPr>
        <p:blipFill>
          <a:blip r:embed="rId2"/>
          <a:srcRect/>
          <a:stretch>
            <a:fillRect/>
          </a:stretch>
        </p:blipFill>
        <p:spPr bwMode="auto">
          <a:xfrm>
            <a:off x="6626225" y="860612"/>
            <a:ext cx="247364" cy="4937760"/>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8EAFA9-7502-42D3-9B79-C38E938C236F}" type="datetimeFigureOut">
              <a:rPr lang="en-US" smtClean="0"/>
              <a:t>10/26/16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dirty="0"/>
          </a:p>
        </p:txBody>
      </p:sp>
      <p:pic>
        <p:nvPicPr>
          <p:cNvPr id="7"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bg>
      <p:bgRef idx="1002">
        <a:schemeClr val="bg2"/>
      </p:bgRef>
    </p:bg>
    <p:spTree>
      <p:nvGrpSpPr>
        <p:cNvPr id="1" name=""/>
        <p:cNvGrpSpPr/>
        <p:nvPr/>
      </p:nvGrpSpPr>
      <p:grpSpPr>
        <a:xfrm>
          <a:off x="0" y="0"/>
          <a:ext cx="0" cy="0"/>
          <a:chOff x="0" y="0"/>
          <a:chExt cx="0" cy="0"/>
        </a:xfrm>
      </p:grpSpPr>
      <p:pic>
        <p:nvPicPr>
          <p:cNvPr id="8" name="Picture 7" descr="coverEmboss.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1102519" y="4038600"/>
            <a:ext cx="6938963" cy="1174376"/>
          </a:xfrm>
        </p:spPr>
        <p:txBody>
          <a:bodyPr anchor="b" anchorCtr="0">
            <a:noAutofit/>
          </a:bodyPr>
          <a:lstStyle>
            <a:lvl1pPr>
              <a:lnSpc>
                <a:spcPct val="95000"/>
              </a:lnSpc>
              <a:defRPr sz="5200"/>
            </a:lvl1pPr>
          </a:lstStyle>
          <a:p>
            <a:r>
              <a:rPr lang="en-US" smtClean="0"/>
              <a:t>Click to edit Master title style</a:t>
            </a:r>
            <a:endParaRPr lang="en-US" dirty="0"/>
          </a:p>
        </p:txBody>
      </p:sp>
      <p:sp>
        <p:nvSpPr>
          <p:cNvPr id="3" name="Subtitle 2"/>
          <p:cNvSpPr>
            <a:spLocks noGrp="1"/>
          </p:cNvSpPr>
          <p:nvPr>
            <p:ph type="subTitle" idx="1"/>
          </p:nvPr>
        </p:nvSpPr>
        <p:spPr>
          <a:xfrm>
            <a:off x="1102520" y="5212977"/>
            <a:ext cx="6938961" cy="775447"/>
          </a:xfrm>
        </p:spPr>
        <p:txBody>
          <a:bodyPr>
            <a:normAutofit/>
          </a:bodyPr>
          <a:lstStyle>
            <a:lvl1pPr marL="0" indent="0" algn="ctr">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07741" y="6214969"/>
            <a:ext cx="2133600" cy="275478"/>
          </a:xfrm>
        </p:spPr>
        <p:txBody>
          <a:bodyPr/>
          <a:lstStyle>
            <a:lvl1pPr>
              <a:defRPr>
                <a:solidFill>
                  <a:schemeClr val="bg2">
                    <a:lumMod val="60000"/>
                    <a:lumOff val="40000"/>
                  </a:schemeClr>
                </a:solidFill>
              </a:defRPr>
            </a:lvl1pPr>
          </a:lstStyle>
          <a:p>
            <a:fld id="{628EAFA9-7502-42D3-9B79-C38E938C236F}" type="datetimeFigureOut">
              <a:rPr lang="en-US" smtClean="0"/>
              <a:t>10/26/16</a:t>
            </a:fld>
            <a:endParaRPr lang="en-US" dirty="0"/>
          </a:p>
        </p:txBody>
      </p:sp>
      <p:sp>
        <p:nvSpPr>
          <p:cNvPr id="5" name="Footer Placeholder 4"/>
          <p:cNvSpPr>
            <a:spLocks noGrp="1"/>
          </p:cNvSpPr>
          <p:nvPr>
            <p:ph type="ftr" sz="quarter" idx="11"/>
          </p:nvPr>
        </p:nvSpPr>
        <p:spPr>
          <a:xfrm>
            <a:off x="1102659" y="6214969"/>
            <a:ext cx="2895600" cy="275478"/>
          </a:xfrm>
        </p:spPr>
        <p:txBody>
          <a:bodyPr/>
          <a:lstStyle>
            <a:lvl1pPr>
              <a:defRPr>
                <a:solidFill>
                  <a:schemeClr val="bg2">
                    <a:lumMod val="60000"/>
                    <a:lumOff val="40000"/>
                  </a:schemeClr>
                </a:solidFill>
              </a:defRPr>
            </a:lvl1pPr>
          </a:lstStyle>
          <a:p>
            <a:endParaRPr lang="en-US" dirty="0"/>
          </a:p>
        </p:txBody>
      </p:sp>
      <p:sp>
        <p:nvSpPr>
          <p:cNvPr id="6" name="Slide Number Placeholder 5"/>
          <p:cNvSpPr>
            <a:spLocks noGrp="1"/>
          </p:cNvSpPr>
          <p:nvPr>
            <p:ph type="sldNum" sz="quarter" idx="12"/>
          </p:nvPr>
        </p:nvSpPr>
        <p:spPr>
          <a:xfrm>
            <a:off x="4343400" y="6214969"/>
            <a:ext cx="457200" cy="275478"/>
          </a:xfrm>
        </p:spPr>
        <p:txBody>
          <a:bodyPr/>
          <a:lstStyle>
            <a:lvl1pPr>
              <a:defRPr>
                <a:solidFill>
                  <a:schemeClr val="bg2">
                    <a:lumMod val="60000"/>
                    <a:lumOff val="40000"/>
                  </a:schemeClr>
                </a:solidFill>
              </a:defRPr>
            </a:lvl1pPr>
          </a:lstStyle>
          <a:p>
            <a:fld id="{2D57B0AA-AC8E-4463-ADAC-E87D09B82E4F}" type="slidenum">
              <a:rPr lang="en-US" smtClean="0"/>
              <a:t>‹#›</a:t>
            </a:fld>
            <a:endParaRPr lang="en-US" dirty="0"/>
          </a:p>
        </p:txBody>
      </p:sp>
      <p:pic>
        <p:nvPicPr>
          <p:cNvPr id="9" name="Picture 8" descr="coverAccentBottom.png"/>
          <p:cNvPicPr>
            <a:picLocks noChangeAspect="1"/>
          </p:cNvPicPr>
          <p:nvPr/>
        </p:nvPicPr>
        <p:blipFill>
          <a:blip r:embed="rId3"/>
          <a:stretch>
            <a:fillRect/>
          </a:stretch>
        </p:blipFill>
        <p:spPr>
          <a:xfrm>
            <a:off x="914400" y="3915801"/>
            <a:ext cx="7315200" cy="400705"/>
          </a:xfrm>
          <a:prstGeom prst="rect">
            <a:avLst/>
          </a:prstGeom>
        </p:spPr>
      </p:pic>
      <p:sp>
        <p:nvSpPr>
          <p:cNvPr id="11" name="Picture Placeholder 2"/>
          <p:cNvSpPr>
            <a:spLocks noGrp="1"/>
          </p:cNvSpPr>
          <p:nvPr>
            <p:ph type="pic" idx="13"/>
          </p:nvPr>
        </p:nvSpPr>
        <p:spPr>
          <a:xfrm>
            <a:off x="1188720" y="1004455"/>
            <a:ext cx="6766560" cy="2729345"/>
          </a:xfrm>
          <a:solidFill>
            <a:schemeClr val="bg2"/>
          </a:solidFill>
          <a:ln w="127000">
            <a:solidFill>
              <a:schemeClr val="tx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16012" y="1904998"/>
            <a:ext cx="6938964" cy="1582271"/>
          </a:xfrm>
        </p:spPr>
        <p:txBody>
          <a:bodyPr vert="horz" lIns="91440" tIns="45720" rIns="91440" bIns="45720" rtlCol="0" anchor="b" anchorCtr="0">
            <a:noAutofit/>
          </a:bodyPr>
          <a:lstStyle>
            <a:lvl1pPr algn="ctr" defTabSz="914400" rtl="0" eaLnBrk="1" latinLnBrk="0" hangingPunct="1">
              <a:lnSpc>
                <a:spcPct val="95000"/>
              </a:lnSpc>
              <a:spcBef>
                <a:spcPct val="0"/>
              </a:spcBef>
              <a:buNone/>
              <a:defRPr lang="en-US" sz="5600" kern="1200">
                <a:solidFill>
                  <a:schemeClr val="tx1"/>
                </a:solidFill>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116012" y="3487271"/>
            <a:ext cx="6938960" cy="1143000"/>
          </a:xfrm>
        </p:spPr>
        <p:txBody>
          <a:bodyPr vert="horz" lIns="91440" tIns="45720" rIns="91440" bIns="45720" rtlCol="0">
            <a:normAutofit/>
          </a:bodyPr>
          <a:lstStyle>
            <a:lvl1pPr marL="0" indent="0" algn="ctr" defTabSz="914400" rtl="0" eaLnBrk="1" latinLnBrk="0" hangingPunct="1">
              <a:spcBef>
                <a:spcPts val="300"/>
              </a:spcBef>
              <a:buSzPct val="100000"/>
              <a:buFont typeface="Wingdings" pitchFamily="2" charset="2"/>
              <a:buNone/>
              <a:defRPr lang="en-US" sz="1800" kern="1200" smtClean="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8EAFA9-7502-42D3-9B79-C38E938C236F}" type="datetimeFigureOut">
              <a:rPr lang="en-US" smtClean="0"/>
              <a:t>10/26/16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dirty="0"/>
          </a:p>
        </p:txBody>
      </p:sp>
      <p:pic>
        <p:nvPicPr>
          <p:cNvPr id="1026" name="Picture 2" descr="SectionAccentTop.png"/>
          <p:cNvPicPr>
            <a:picLocks noChangeAspect="1" noChangeArrowheads="1"/>
          </p:cNvPicPr>
          <p:nvPr/>
        </p:nvPicPr>
        <p:blipFill>
          <a:blip r:embed="rId2"/>
          <a:srcRect/>
          <a:stretch>
            <a:fillRect/>
          </a:stretch>
        </p:blipFill>
        <p:spPr bwMode="auto">
          <a:xfrm>
            <a:off x="914400" y="1618488"/>
            <a:ext cx="7315200" cy="356382"/>
          </a:xfrm>
          <a:prstGeom prst="rect">
            <a:avLst/>
          </a:prstGeom>
          <a:noFill/>
        </p:spPr>
      </p:pic>
      <p:pic>
        <p:nvPicPr>
          <p:cNvPr id="1027" name="Picture 3" descr="SectionAccentBottom.png"/>
          <p:cNvPicPr>
            <a:picLocks noChangeAspect="1" noChangeArrowheads="1"/>
          </p:cNvPicPr>
          <p:nvPr/>
        </p:nvPicPr>
        <p:blipFill>
          <a:blip r:embed="rId3"/>
          <a:srcRect/>
          <a:stretch>
            <a:fillRect/>
          </a:stretch>
        </p:blipFill>
        <p:spPr bwMode="auto">
          <a:xfrm>
            <a:off x="914400" y="4690872"/>
            <a:ext cx="7315200" cy="356382"/>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084293"/>
            <a:ext cx="3429000" cy="3639312"/>
          </a:xfrm>
        </p:spPr>
        <p:txBody>
          <a:bodyPr>
            <a:normAutofit/>
          </a:bodyPr>
          <a:lstStyle>
            <a:lvl1pPr marL="282575" indent="-282575">
              <a:defRPr sz="2000"/>
            </a:lvl1pPr>
            <a:lvl2pPr marL="573088" indent="-282575">
              <a:defRPr sz="1800"/>
            </a:lvl2pPr>
            <a:lvl3pPr marL="855663" indent="-282575">
              <a:defRPr sz="1800"/>
            </a:lvl3pPr>
            <a:lvl4pPr marL="1146175" indent="-282575">
              <a:defRPr sz="1800"/>
            </a:lvl4pPr>
            <a:lvl5pPr marL="1430338" indent="-282575">
              <a:defRPr sz="1800"/>
            </a:lvl5pPr>
            <a:lvl6pPr marL="1712913" indent="-282575">
              <a:defRPr sz="1800"/>
            </a:lvl6pPr>
            <a:lvl7pPr marL="2003425" indent="-282575">
              <a:defRPr sz="1800"/>
            </a:lvl7pPr>
            <a:lvl8pPr marL="2286000" indent="-282575">
              <a:defRPr sz="1800"/>
            </a:lvl8pPr>
            <a:lvl9pPr marL="2568575" indent="-282575">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p:nvPr>
        </p:nvSpPr>
        <p:spPr>
          <a:xfrm>
            <a:off x="4926106" y="2084293"/>
            <a:ext cx="3429000" cy="3639312"/>
          </a:xfrm>
        </p:spPr>
        <p:txBody>
          <a:bodyPr>
            <a:normAutofit/>
          </a:bodyPr>
          <a:lstStyle>
            <a:lvl1pPr marL="282575" indent="-282575">
              <a:defRPr sz="2000"/>
            </a:lvl1pPr>
            <a:lvl2pPr marL="573088" indent="-282575">
              <a:defRPr sz="1800"/>
            </a:lvl2pPr>
            <a:lvl3pPr marL="855663" indent="-282575">
              <a:defRPr sz="1800"/>
            </a:lvl3pPr>
            <a:lvl4pPr marL="1146175" indent="-282575">
              <a:defRPr sz="1800"/>
            </a:lvl4pPr>
            <a:lvl5pPr marL="1430338" indent="-282575">
              <a:defRPr sz="1800"/>
            </a:lvl5pPr>
            <a:lvl6pPr marL="1712913" indent="-282575">
              <a:defRPr sz="1800"/>
            </a:lvl6pPr>
            <a:lvl7pPr marL="2005013" indent="-282575">
              <a:defRPr sz="1800"/>
            </a:lvl7pPr>
            <a:lvl8pPr marL="2287588" indent="-282575">
              <a:defRPr sz="1800"/>
            </a:lvl8pPr>
            <a:lvl9pPr marL="2568575" indent="-2809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28EAFA9-7502-42D3-9B79-C38E938C236F}" type="datetimeFigureOut">
              <a:rPr lang="en-US" smtClean="0"/>
              <a:t>10/26/16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181100" y="1839913"/>
            <a:ext cx="2743200" cy="903287"/>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8200" y="2971800"/>
            <a:ext cx="3429000" cy="2751804"/>
          </a:xfrm>
        </p:spPr>
        <p:txBody>
          <a:bodyPr>
            <a:normAutofit/>
          </a:bodyPr>
          <a:lstStyle>
            <a:lvl1pPr marL="282575" indent="-282575">
              <a:defRPr sz="1800"/>
            </a:lvl1pPr>
            <a:lvl2pPr marL="573088" indent="-282575">
              <a:defRPr sz="1800"/>
            </a:lvl2pPr>
            <a:lvl3pPr marL="855663" indent="-282575">
              <a:defRPr sz="1800"/>
            </a:lvl3pPr>
            <a:lvl4pPr marL="1146175" indent="-282575">
              <a:defRPr sz="1800"/>
            </a:lvl4pPr>
            <a:lvl5pPr marL="1430338" indent="-284163">
              <a:defRPr sz="1800"/>
            </a:lvl5pPr>
            <a:lvl6pPr marL="1712913" indent="-282575">
              <a:defRPr sz="1600"/>
            </a:lvl6pPr>
            <a:lvl7pPr marL="2003425" indent="-282575">
              <a:defRPr sz="1600"/>
            </a:lvl7pPr>
            <a:lvl8pPr marL="2286000" indent="-282575">
              <a:defRPr sz="1600"/>
            </a:lvl8pPr>
            <a:lvl9pPr marL="2568575" indent="-282575">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5269006" y="1839913"/>
            <a:ext cx="2743200" cy="903287"/>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26106" y="2971800"/>
            <a:ext cx="3429000" cy="2751804"/>
          </a:xfrm>
        </p:spPr>
        <p:txBody>
          <a:bodyPr>
            <a:normAutofit/>
          </a:bodyPr>
          <a:lstStyle>
            <a:lvl1pPr marL="282575" indent="-282575">
              <a:defRPr sz="1800"/>
            </a:lvl1pPr>
            <a:lvl2pPr marL="573088" indent="-282575">
              <a:defRPr sz="1800"/>
            </a:lvl2pPr>
            <a:lvl3pPr marL="855663" indent="-282575">
              <a:defRPr sz="1800"/>
            </a:lvl3pPr>
            <a:lvl4pPr marL="1146175" indent="-282575">
              <a:defRPr sz="1800"/>
            </a:lvl4pPr>
            <a:lvl5pPr marL="1430338" indent="-282575">
              <a:defRPr sz="1800"/>
            </a:lvl5pPr>
            <a:lvl6pPr marL="1712913" indent="-282575">
              <a:defRPr sz="1600"/>
            </a:lvl6pPr>
            <a:lvl7pPr marL="2003425" indent="-282575">
              <a:defRPr sz="1600"/>
            </a:lvl7pPr>
            <a:lvl8pPr marL="2286000" indent="-282575">
              <a:defRPr sz="1600"/>
            </a:lvl8pPr>
            <a:lvl9pPr marL="2568575" indent="-282575">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8EAFA9-7502-42D3-9B79-C38E938C236F}" type="datetimeFigureOut">
              <a:rPr lang="en-US" smtClean="0"/>
              <a:t>10/26/16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57B0AA-AC8E-4463-ADAC-E87D09B82E4F}" type="slidenum">
              <a:rPr lang="en-US" smtClean="0"/>
              <a:t>‹#›</a:t>
            </a:fld>
            <a:endParaRPr lang="en-US" dirty="0"/>
          </a:p>
        </p:txBody>
      </p:sp>
      <p:pic>
        <p:nvPicPr>
          <p:cNvPr id="2050" name="Picture 2" descr="comparisonRule.png"/>
          <p:cNvPicPr>
            <a:picLocks noChangeAspect="1" noChangeArrowheads="1"/>
          </p:cNvPicPr>
          <p:nvPr/>
        </p:nvPicPr>
        <p:blipFill>
          <a:blip r:embed="rId3"/>
          <a:srcRect/>
          <a:stretch>
            <a:fillRect/>
          </a:stretch>
        </p:blipFill>
        <p:spPr bwMode="auto">
          <a:xfrm>
            <a:off x="1247775" y="2686050"/>
            <a:ext cx="2609850" cy="133350"/>
          </a:xfrm>
          <a:prstGeom prst="rect">
            <a:avLst/>
          </a:prstGeom>
          <a:noFill/>
        </p:spPr>
      </p:pic>
      <p:pic>
        <p:nvPicPr>
          <p:cNvPr id="12" name="Picture 2" descr="comparisonRule.png"/>
          <p:cNvPicPr>
            <a:picLocks noChangeAspect="1" noChangeArrowheads="1"/>
          </p:cNvPicPr>
          <p:nvPr/>
        </p:nvPicPr>
        <p:blipFill>
          <a:blip r:embed="rId3"/>
          <a:srcRect/>
          <a:stretch>
            <a:fillRect/>
          </a:stretch>
        </p:blipFill>
        <p:spPr bwMode="auto">
          <a:xfrm>
            <a:off x="5335681" y="2686050"/>
            <a:ext cx="2609850" cy="133350"/>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8EAFA9-7502-42D3-9B79-C38E938C236F}" type="datetimeFigureOut">
              <a:rPr lang="en-US" smtClean="0"/>
              <a:t>10/26/16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D57B0AA-AC8E-4463-ADAC-E87D09B82E4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8EAFA9-7502-42D3-9B79-C38E938C236F}" type="datetimeFigureOut">
              <a:rPr lang="en-US" smtClean="0"/>
              <a:t>10/26/16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D57B0AA-AC8E-4463-ADAC-E87D09B82E4F}"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3429000" cy="1371600"/>
          </a:xfrm>
        </p:spPr>
        <p:txBody>
          <a:bodyPr anchor="b">
            <a:noAutofit/>
          </a:bodyPr>
          <a:lstStyle>
            <a:lvl1pPr algn="ctr">
              <a:defRPr sz="3600" b="0"/>
            </a:lvl1pPr>
          </a:lstStyle>
          <a:p>
            <a:r>
              <a:rPr lang="en-US" smtClean="0"/>
              <a:t>Click to edit Master title style</a:t>
            </a:r>
            <a:endParaRPr lang="en-US" dirty="0"/>
          </a:p>
        </p:txBody>
      </p:sp>
      <p:sp>
        <p:nvSpPr>
          <p:cNvPr id="3" name="Content Placeholder 2"/>
          <p:cNvSpPr>
            <a:spLocks noGrp="1"/>
          </p:cNvSpPr>
          <p:nvPr>
            <p:ph idx="1"/>
          </p:nvPr>
        </p:nvSpPr>
        <p:spPr>
          <a:xfrm>
            <a:off x="4926106" y="914400"/>
            <a:ext cx="3429000" cy="4815841"/>
          </a:xfrm>
        </p:spPr>
        <p:txBody>
          <a:bodyPr>
            <a:normAutofit/>
          </a:bodyPr>
          <a:lstStyle>
            <a:lvl1pPr marL="341313" indent="-341313">
              <a:defRPr sz="2200"/>
            </a:lvl1pPr>
            <a:lvl2pPr marL="631825" indent="-284163">
              <a:defRPr sz="2000"/>
            </a:lvl2pPr>
            <a:lvl3pPr marL="914400" indent="-284163">
              <a:defRPr sz="1800"/>
            </a:lvl3pPr>
            <a:lvl4pPr marL="1196975" indent="-284163">
              <a:defRPr sz="1800"/>
            </a:lvl4pPr>
            <a:lvl5pPr marL="1487488" indent="-284163">
              <a:defRPr sz="1800"/>
            </a:lvl5pPr>
            <a:lvl6pPr marL="1770063" indent="-284163">
              <a:defRPr sz="1800"/>
            </a:lvl6pPr>
            <a:lvl7pPr marL="2060575" indent="-284163">
              <a:defRPr sz="1800"/>
            </a:lvl7pPr>
            <a:lvl8pPr marL="2344738" indent="-284163">
              <a:defRPr sz="1800"/>
            </a:lvl8pPr>
            <a:lvl9pPr marL="2627313" indent="-2841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8200" y="2667001"/>
            <a:ext cx="3429000" cy="28956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8EAFA9-7502-42D3-9B79-C38E938C236F}" type="datetimeFigureOut">
              <a:rPr lang="en-US" smtClean="0"/>
              <a:t>10/26/16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dirty="0"/>
          </a:p>
        </p:txBody>
      </p:sp>
      <p:pic>
        <p:nvPicPr>
          <p:cNvPr id="3074" name="Picture 2" descr="captionAccent.png"/>
          <p:cNvPicPr>
            <a:picLocks noChangeAspect="1" noChangeArrowheads="1"/>
          </p:cNvPicPr>
          <p:nvPr/>
        </p:nvPicPr>
        <p:blipFill>
          <a:blip r:embed="rId2"/>
          <a:srcRect/>
          <a:stretch>
            <a:fillRect/>
          </a:stretch>
        </p:blipFill>
        <p:spPr bwMode="auto">
          <a:xfrm>
            <a:off x="838200" y="2326341"/>
            <a:ext cx="3429000" cy="240307"/>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interiorEdging.png"/>
          <p:cNvPicPr>
            <a:picLocks noChangeAspect="1"/>
          </p:cNvPicPr>
          <p:nvPr/>
        </p:nvPicPr>
        <p:blipFill>
          <a:blip r:embed="rId16"/>
          <a:stretch>
            <a:fillRect/>
          </a:stretch>
        </p:blipFill>
        <p:spPr>
          <a:xfrm>
            <a:off x="0" y="0"/>
            <a:ext cx="9144000" cy="6858000"/>
          </a:xfrm>
          <a:prstGeom prst="rect">
            <a:avLst/>
          </a:prstGeom>
        </p:spPr>
      </p:pic>
      <p:sp>
        <p:nvSpPr>
          <p:cNvPr id="2" name="Title Placeholder 1"/>
          <p:cNvSpPr>
            <a:spLocks noGrp="1"/>
          </p:cNvSpPr>
          <p:nvPr>
            <p:ph type="title"/>
          </p:nvPr>
        </p:nvSpPr>
        <p:spPr>
          <a:xfrm>
            <a:off x="800100" y="381000"/>
            <a:ext cx="75438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2084294"/>
            <a:ext cx="6949440" cy="363967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118412"/>
            <a:ext cx="2133600" cy="275478"/>
          </a:xfrm>
          <a:prstGeom prst="rect">
            <a:avLst/>
          </a:prstGeom>
        </p:spPr>
        <p:txBody>
          <a:bodyPr vert="horz" lIns="91440" tIns="45720" rIns="91440" bIns="45720" rtlCol="0" anchor="ctr"/>
          <a:lstStyle>
            <a:lvl1pPr algn="r">
              <a:defRPr sz="1200">
                <a:solidFill>
                  <a:schemeClr val="tx1"/>
                </a:solidFill>
              </a:defRPr>
            </a:lvl1pPr>
          </a:lstStyle>
          <a:p>
            <a:fld id="{628EAFA9-7502-42D3-9B79-C38E938C236F}" type="datetimeFigureOut">
              <a:rPr lang="en-US" smtClean="0"/>
              <a:t>10/26/16</a:t>
            </a:fld>
            <a:endParaRPr lang="en-US" dirty="0"/>
          </a:p>
        </p:txBody>
      </p:sp>
      <p:sp>
        <p:nvSpPr>
          <p:cNvPr id="5" name="Footer Placeholder 4"/>
          <p:cNvSpPr>
            <a:spLocks noGrp="1"/>
          </p:cNvSpPr>
          <p:nvPr>
            <p:ph type="ftr" sz="quarter" idx="3"/>
          </p:nvPr>
        </p:nvSpPr>
        <p:spPr>
          <a:xfrm>
            <a:off x="457200" y="6118412"/>
            <a:ext cx="2895600" cy="275478"/>
          </a:xfrm>
          <a:prstGeom prst="rect">
            <a:avLst/>
          </a:prstGeom>
        </p:spPr>
        <p:txBody>
          <a:bodyPr vert="horz" lIns="91440" tIns="45720" rIns="91440" bIns="45720" rtlCol="0" anchor="ctr"/>
          <a:lstStyle>
            <a:lvl1pPr algn="l">
              <a:defRPr sz="1200">
                <a:solidFill>
                  <a:schemeClr val="tx1"/>
                </a:solidFill>
              </a:defRPr>
            </a:lvl1pPr>
          </a:lstStyle>
          <a:p>
            <a:endParaRPr lang="en-US" dirty="0"/>
          </a:p>
        </p:txBody>
      </p:sp>
      <p:sp>
        <p:nvSpPr>
          <p:cNvPr id="6" name="Slide Number Placeholder 5"/>
          <p:cNvSpPr>
            <a:spLocks noGrp="1"/>
          </p:cNvSpPr>
          <p:nvPr>
            <p:ph type="sldNum" sz="quarter" idx="4"/>
          </p:nvPr>
        </p:nvSpPr>
        <p:spPr>
          <a:xfrm>
            <a:off x="4343400" y="6118412"/>
            <a:ext cx="457200" cy="275478"/>
          </a:xfrm>
          <a:prstGeom prst="rect">
            <a:avLst/>
          </a:prstGeom>
        </p:spPr>
        <p:txBody>
          <a:bodyPr vert="horz" lIns="91440" tIns="45720" rIns="91440" bIns="45720" rtlCol="0" anchor="ctr"/>
          <a:lstStyle>
            <a:lvl1pPr algn="ctr">
              <a:defRPr sz="1200">
                <a:solidFill>
                  <a:schemeClr val="tx1"/>
                </a:solidFill>
              </a:defRPr>
            </a:lvl1pPr>
          </a:lstStyle>
          <a:p>
            <a:fld id="{2D57B0AA-AC8E-4463-ADAC-E87D09B82E4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5600" kern="1200">
          <a:solidFill>
            <a:schemeClr val="tx1"/>
          </a:solidFill>
          <a:latin typeface="+mj-lt"/>
          <a:ea typeface="+mj-ea"/>
          <a:cs typeface="+mj-cs"/>
        </a:defRPr>
      </a:lvl1pPr>
    </p:titleStyle>
    <p:bodyStyle>
      <a:lvl1pPr marL="457200" indent="-457200" algn="l" defTabSz="914400" rtl="0" eaLnBrk="1" latinLnBrk="0" hangingPunct="1">
        <a:spcBef>
          <a:spcPts val="2000"/>
        </a:spcBef>
        <a:buSzPct val="10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500"/>
        </a:spcBef>
        <a:buClr>
          <a:schemeClr val="tx1">
            <a:lumMod val="60000"/>
            <a:lumOff val="40000"/>
          </a:schemeClr>
        </a:buClr>
        <a:buSzPct val="10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500"/>
        </a:spcBef>
        <a:buSzPct val="10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500"/>
        </a:spcBef>
        <a:buClr>
          <a:schemeClr val="tx1">
            <a:lumMod val="60000"/>
            <a:lumOff val="40000"/>
          </a:schemeClr>
        </a:buClr>
        <a:buSzPct val="100000"/>
        <a:buFont typeface="Wingdings" pitchFamily="2" charset="2"/>
        <a:buChar char=""/>
        <a:defRPr sz="1800" kern="1200">
          <a:solidFill>
            <a:schemeClr val="tx1"/>
          </a:solidFill>
          <a:latin typeface="+mn-lt"/>
          <a:ea typeface="+mn-ea"/>
          <a:cs typeface="+mn-cs"/>
        </a:defRPr>
      </a:lvl4pPr>
      <a:lvl5pPr marL="2286000" indent="-457200" algn="l" defTabSz="914400" rtl="0" eaLnBrk="1" latinLnBrk="0" hangingPunct="1">
        <a:spcBef>
          <a:spcPts val="1500"/>
        </a:spcBef>
        <a:buSzPct val="100000"/>
        <a:buFont typeface="Wingdings" pitchFamily="2" charset="2"/>
        <a:buChar char=""/>
        <a:defRPr sz="1800" kern="1200">
          <a:solidFill>
            <a:schemeClr val="tx1"/>
          </a:solidFill>
          <a:latin typeface="+mn-lt"/>
          <a:ea typeface="+mn-ea"/>
          <a:cs typeface="+mn-cs"/>
        </a:defRPr>
      </a:lvl5pPr>
      <a:lvl6pPr marL="2743200" indent="-457200" algn="l" defTabSz="914400" rtl="0" eaLnBrk="1" latinLnBrk="0" hangingPunct="1">
        <a:spcBef>
          <a:spcPts val="1500"/>
        </a:spcBef>
        <a:buClr>
          <a:schemeClr val="tx1">
            <a:lumMod val="60000"/>
            <a:lumOff val="40000"/>
          </a:schemeClr>
        </a:buClr>
        <a:buSzPct val="100000"/>
        <a:buFont typeface="Wingdings" pitchFamily="2" charset="2"/>
        <a:buChar char=""/>
        <a:tabLst/>
        <a:defRPr sz="1800" kern="1200">
          <a:solidFill>
            <a:schemeClr val="tx1"/>
          </a:solidFill>
          <a:latin typeface="+mn-lt"/>
          <a:ea typeface="+mn-ea"/>
          <a:cs typeface="+mn-cs"/>
        </a:defRPr>
      </a:lvl6pPr>
      <a:lvl7pPr marL="3200400" indent="-457200" algn="l" defTabSz="914400" rtl="0" eaLnBrk="1" latinLnBrk="0" hangingPunct="1">
        <a:spcBef>
          <a:spcPts val="1500"/>
        </a:spcBef>
        <a:buSzPct val="100000"/>
        <a:buFont typeface="Wingdings" pitchFamily="2" charset="2"/>
        <a:buChar char=""/>
        <a:tabLst/>
        <a:defRPr sz="1800" kern="1200" baseline="0">
          <a:solidFill>
            <a:schemeClr val="tx1"/>
          </a:solidFill>
          <a:latin typeface="+mn-lt"/>
          <a:ea typeface="+mn-ea"/>
          <a:cs typeface="+mn-cs"/>
        </a:defRPr>
      </a:lvl7pPr>
      <a:lvl8pPr marL="3657600" indent="-457200" algn="l" defTabSz="914400" rtl="0" eaLnBrk="1" latinLnBrk="0" hangingPunct="1">
        <a:spcBef>
          <a:spcPts val="1500"/>
        </a:spcBef>
        <a:buClr>
          <a:schemeClr val="tx1">
            <a:lumMod val="60000"/>
            <a:lumOff val="40000"/>
          </a:schemeClr>
        </a:buClr>
        <a:buSzPct val="100000"/>
        <a:buFont typeface="Wingdings" pitchFamily="2" charset="2"/>
        <a:buChar char=""/>
        <a:tabLst/>
        <a:defRPr sz="1800" kern="1200" baseline="0">
          <a:solidFill>
            <a:schemeClr val="tx1"/>
          </a:solidFill>
          <a:latin typeface="+mn-lt"/>
          <a:ea typeface="+mn-ea"/>
          <a:cs typeface="+mn-cs"/>
        </a:defRPr>
      </a:lvl8pPr>
      <a:lvl9pPr marL="4114800" indent="-457200" algn="l" defTabSz="914400" rtl="0" eaLnBrk="1" latinLnBrk="0" hangingPunct="1">
        <a:spcBef>
          <a:spcPts val="1500"/>
        </a:spcBef>
        <a:buSzPct val="100000"/>
        <a:buFont typeface="Wingdings" pitchFamily="2" charset="2"/>
        <a:buChar char=""/>
        <a:tabLst/>
        <a:defRPr sz="18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Michael@expert-trucking.co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21.png"/><Relationship Id="rId1" Type="http://schemas.microsoft.com/office/2007/relationships/media" Target="../media/media1.3gp"/><Relationship Id="rId2" Type="http://schemas.openxmlformats.org/officeDocument/2006/relationships/video" Target="../media/media1.3gp"/></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6012" y="2222500"/>
            <a:ext cx="6938963" cy="1264770"/>
          </a:xfrm>
        </p:spPr>
        <p:txBody>
          <a:bodyPr>
            <a:normAutofit fontScale="90000"/>
          </a:bodyPr>
          <a:lstStyle/>
          <a:p>
            <a:r>
              <a:rPr lang="en-US" dirty="0" smtClean="0"/>
              <a:t>Golden Connection Logistics</a:t>
            </a:r>
            <a:endParaRPr lang="en-US" dirty="0"/>
          </a:p>
        </p:txBody>
      </p:sp>
      <p:sp>
        <p:nvSpPr>
          <p:cNvPr id="3" name="Subtitle 2"/>
          <p:cNvSpPr>
            <a:spLocks noGrp="1"/>
          </p:cNvSpPr>
          <p:nvPr>
            <p:ph type="subTitle" idx="1"/>
          </p:nvPr>
        </p:nvSpPr>
        <p:spPr/>
        <p:txBody>
          <a:bodyPr/>
          <a:lstStyle/>
          <a:p>
            <a:r>
              <a:rPr lang="en-US" dirty="0" smtClean="0"/>
              <a:t>Desiree </a:t>
            </a:r>
            <a:r>
              <a:rPr lang="en-US" dirty="0" smtClean="0"/>
              <a:t>Noelani</a:t>
            </a:r>
            <a:r>
              <a:rPr lang="en-US" dirty="0" smtClean="0"/>
              <a:t> Staton </a:t>
            </a:r>
          </a:p>
          <a:p>
            <a:r>
              <a:rPr lang="en-US" dirty="0" smtClean="0"/>
              <a:t>Fall 2016</a:t>
            </a:r>
            <a:endParaRPr lang="en-US" dirty="0"/>
          </a:p>
        </p:txBody>
      </p:sp>
    </p:spTree>
    <p:extLst>
      <p:ext uri="{BB962C8B-B14F-4D97-AF65-F5344CB8AC3E}">
        <p14:creationId xmlns:p14="http://schemas.microsoft.com/office/powerpoint/2010/main" val="3634161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Golden Connection Logistics</a:t>
            </a:r>
            <a:r>
              <a:rPr lang="en-US" sz="2800" dirty="0"/>
              <a:t/>
            </a:r>
            <a:br>
              <a:rPr lang="en-US" sz="2800" dirty="0"/>
            </a:br>
            <a:r>
              <a:rPr lang="en-US" sz="2800" dirty="0" smtClean="0"/>
              <a:t>Technology </a:t>
            </a:r>
            <a:endParaRPr lang="en-US" dirty="0"/>
          </a:p>
        </p:txBody>
      </p:sp>
      <p:sp>
        <p:nvSpPr>
          <p:cNvPr id="3" name="Content Placeholder 2"/>
          <p:cNvSpPr>
            <a:spLocks noGrp="1"/>
          </p:cNvSpPr>
          <p:nvPr>
            <p:ph idx="1"/>
          </p:nvPr>
        </p:nvSpPr>
        <p:spPr/>
        <p:txBody>
          <a:bodyPr/>
          <a:lstStyle/>
          <a:p>
            <a:r>
              <a:rPr lang="en-US" dirty="0" smtClean="0"/>
              <a:t>Golden Connection Logistics is </a:t>
            </a:r>
            <a:r>
              <a:rPr lang="en-US" dirty="0"/>
              <a:t>now partnering with Crown Data. The leader in Logistics Technology. With our new partnership and state of the art products we have been able increase productivity and customer satisfaction. Our integrated system is cutting edge and designed with your needs in mind. You are now able to submit, track, and finalize charges in the Crown Data system. For log in info please contact </a:t>
            </a:r>
            <a:r>
              <a:rPr lang="en-US" u="sng" dirty="0">
                <a:hlinkClick r:id="rId2"/>
              </a:rPr>
              <a:t>Michael@expert-trucking.com</a:t>
            </a:r>
            <a:r>
              <a:rPr lang="en-US" dirty="0"/>
              <a:t>. </a:t>
            </a:r>
          </a:p>
          <a:p>
            <a:pPr marL="0" indent="0">
              <a:buNone/>
            </a:pPr>
            <a:endParaRPr lang="en-US" dirty="0"/>
          </a:p>
        </p:txBody>
      </p:sp>
    </p:spTree>
    <p:extLst>
      <p:ext uri="{BB962C8B-B14F-4D97-AF65-F5344CB8AC3E}">
        <p14:creationId xmlns:p14="http://schemas.microsoft.com/office/powerpoint/2010/main" val="3683734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Golden Connection Logistics</a:t>
            </a:r>
            <a:r>
              <a:rPr lang="en-US" sz="2800" dirty="0"/>
              <a:t/>
            </a:r>
            <a:br>
              <a:rPr lang="en-US" sz="2800" dirty="0"/>
            </a:br>
            <a:r>
              <a:rPr lang="en-US" sz="2800" dirty="0" smtClean="0"/>
              <a:t>Air </a:t>
            </a:r>
            <a:endParaRPr lang="en-US" dirty="0"/>
          </a:p>
        </p:txBody>
      </p:sp>
      <p:sp>
        <p:nvSpPr>
          <p:cNvPr id="3" name="Content Placeholder 2"/>
          <p:cNvSpPr>
            <a:spLocks noGrp="1"/>
          </p:cNvSpPr>
          <p:nvPr>
            <p:ph idx="1"/>
          </p:nvPr>
        </p:nvSpPr>
        <p:spPr/>
        <p:txBody>
          <a:bodyPr>
            <a:normAutofit fontScale="92500"/>
          </a:bodyPr>
          <a:lstStyle/>
          <a:p>
            <a:r>
              <a:rPr lang="en-US" dirty="0"/>
              <a:t>As a major force in the California LTL market, and leader in Air Expedited service, our team can always go above and beyond your expectations. With </a:t>
            </a:r>
            <a:r>
              <a:rPr lang="en-US" dirty="0" smtClean="0"/>
              <a:t>years of experience</a:t>
            </a:r>
            <a:r>
              <a:rPr lang="en-US" dirty="0"/>
              <a:t>, </a:t>
            </a:r>
            <a:r>
              <a:rPr lang="en-US" dirty="0" smtClean="0"/>
              <a:t>GCL always</a:t>
            </a:r>
            <a:r>
              <a:rPr lang="en-US" dirty="0"/>
              <a:t> has the tools and know how to get the job done right. Regardless of the size of your company, with our industry leading customer service and fully flexible scheduling, I know we can meet all the needs of your business. Our security and dedication to all TSA matters, comes second to none. Rest assure there is no partner that is more dedicated, reliable, and in full compliance like </a:t>
            </a:r>
            <a:r>
              <a:rPr lang="en-US" dirty="0" smtClean="0"/>
              <a:t>GCL </a:t>
            </a:r>
            <a:r>
              <a:rPr lang="en-US" dirty="0"/>
              <a:t>Trucking. We strive to be the best everyday.</a:t>
            </a:r>
          </a:p>
          <a:p>
            <a:endParaRPr lang="en-US" dirty="0"/>
          </a:p>
        </p:txBody>
      </p:sp>
    </p:spTree>
    <p:extLst>
      <p:ext uri="{BB962C8B-B14F-4D97-AF65-F5344CB8AC3E}">
        <p14:creationId xmlns:p14="http://schemas.microsoft.com/office/powerpoint/2010/main" val="2410889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Golden Connection Logistics</a:t>
            </a:r>
            <a:r>
              <a:rPr lang="en-US" sz="2800" dirty="0"/>
              <a:t/>
            </a:r>
            <a:br>
              <a:rPr lang="en-US" sz="2800" dirty="0"/>
            </a:br>
            <a:r>
              <a:rPr lang="en-US" sz="2800" dirty="0"/>
              <a:t>Air </a:t>
            </a:r>
            <a:endParaRPr lang="en-US" dirty="0"/>
          </a:p>
        </p:txBody>
      </p:sp>
      <p:pic>
        <p:nvPicPr>
          <p:cNvPr id="4" name="IMG_1036..3gp">
            <a:hlinkClick r:id="" action="ppaction://media"/>
          </p:cNvPr>
          <p:cNvPicPr>
            <a:picLocks noGrp="1" noChangeAspect="1"/>
          </p:cNvPicPr>
          <p:nvPr>
            <p:ph idx="1"/>
            <a:videoFile r:link="rId2"/>
            <p:extLst>
              <p:ext uri="{DAA4B4D4-6D71-4841-9C94-3DE7FCFB9230}">
                <p14:media xmlns:p14="http://schemas.microsoft.com/office/powerpoint/2010/main" r:embed="rId1"/>
              </p:ext>
            </p:extLst>
          </p:nvPr>
        </p:nvPicPr>
        <p:blipFill>
          <a:blip r:embed="rId4"/>
          <a:stretch>
            <a:fillRect/>
          </a:stretch>
        </p:blipFill>
        <p:spPr>
          <a:xfrm>
            <a:off x="2347913" y="2084388"/>
            <a:ext cx="4449762" cy="3640137"/>
          </a:xfrm>
        </p:spPr>
      </p:pic>
    </p:spTree>
    <p:extLst>
      <p:ext uri="{BB962C8B-B14F-4D97-AF65-F5344CB8AC3E}">
        <p14:creationId xmlns:p14="http://schemas.microsoft.com/office/powerpoint/2010/main" val="26654866"/>
      </p:ext>
    </p:extLst>
  </p:cSld>
  <p:clrMapOvr>
    <a:masterClrMapping/>
  </p:clrMapOvr>
  <p:timing>
    <p:tnLst>
      <p:par>
        <p:cTn xmlns:p14="http://schemas.microsoft.com/office/powerpoint/2010/mai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vol="80000">
                <p:cTn id="7" fill="hold" display="0">
                  <p:stCondLst>
                    <p:cond delay="indefinite"/>
                  </p:stCondLst>
                </p:cTn>
                <p:tgtEl>
                  <p:spTgt spid="4"/>
                </p:tgtEl>
              </p:cMediaNode>
            </p:vide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Golden Connection Logistics</a:t>
            </a:r>
            <a:r>
              <a:rPr lang="en-US" sz="2800" dirty="0"/>
              <a:t/>
            </a:r>
            <a:br>
              <a:rPr lang="en-US" sz="2800" dirty="0"/>
            </a:br>
            <a:r>
              <a:rPr lang="en-US" sz="2800" dirty="0" smtClean="0"/>
              <a:t>Ocean </a:t>
            </a:r>
            <a:endParaRPr lang="en-US" dirty="0"/>
          </a:p>
        </p:txBody>
      </p:sp>
      <p:sp>
        <p:nvSpPr>
          <p:cNvPr id="3" name="Content Placeholder 2"/>
          <p:cNvSpPr>
            <a:spLocks noGrp="1"/>
          </p:cNvSpPr>
          <p:nvPr>
            <p:ph idx="1"/>
          </p:nvPr>
        </p:nvSpPr>
        <p:spPr/>
        <p:txBody>
          <a:bodyPr/>
          <a:lstStyle/>
          <a:p>
            <a:r>
              <a:rPr lang="en-US" dirty="0"/>
              <a:t>Look to us as your single source for reliable and cost effective trucking on all ocean goods. We implement a stringent process of selecting only the best drivers in the field, and take pride in moving your ocean cargo faster and safer than any other company. Our team is extremely knowledgeable in all ocean import/export matters. We have managed to create an amazing system that incorporates technology, reliability, and experience while remaining cost effective</a:t>
            </a:r>
            <a:r>
              <a:rPr lang="en-US" dirty="0" smtClean="0"/>
              <a:t>.</a:t>
            </a:r>
            <a:endParaRPr lang="en-US" dirty="0"/>
          </a:p>
        </p:txBody>
      </p:sp>
    </p:spTree>
    <p:extLst>
      <p:ext uri="{BB962C8B-B14F-4D97-AF65-F5344CB8AC3E}">
        <p14:creationId xmlns:p14="http://schemas.microsoft.com/office/powerpoint/2010/main" val="3891538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Golden Connection Logistics</a:t>
            </a:r>
            <a:r>
              <a:rPr lang="en-US" sz="2800" dirty="0"/>
              <a:t/>
            </a:r>
            <a:br>
              <a:rPr lang="en-US" sz="2800" dirty="0"/>
            </a:br>
            <a:r>
              <a:rPr lang="en-US" sz="2800" dirty="0" smtClean="0"/>
              <a:t>Expedite Service</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smtClean="0"/>
              <a:t>GCL </a:t>
            </a:r>
            <a:r>
              <a:rPr lang="en-US" dirty="0"/>
              <a:t>Trucking understands the process and operations of the business world. We know how important it is to have a fast and consistent flow of goods, which is why we have trained our top of the line drivers to handle all expedited shipments in the safest and quickest manner possible. Let us show you the </a:t>
            </a:r>
            <a:r>
              <a:rPr lang="en-US" dirty="0" smtClean="0"/>
              <a:t>Golden Connection </a:t>
            </a:r>
            <a:r>
              <a:rPr lang="en-US" dirty="0"/>
              <a:t>way.</a:t>
            </a:r>
          </a:p>
          <a:p>
            <a:pPr marL="0" indent="0">
              <a:buNone/>
            </a:pPr>
            <a:endParaRPr lang="en-US" dirty="0"/>
          </a:p>
        </p:txBody>
      </p:sp>
    </p:spTree>
    <p:extLst>
      <p:ext uri="{BB962C8B-B14F-4D97-AF65-F5344CB8AC3E}">
        <p14:creationId xmlns:p14="http://schemas.microsoft.com/office/powerpoint/2010/main" val="2973395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Golden </a:t>
            </a:r>
            <a:r>
              <a:rPr lang="en-US" dirty="0"/>
              <a:t>Connection Logistics</a:t>
            </a:r>
            <a:r>
              <a:rPr lang="en-US" sz="2800" dirty="0"/>
              <a:t/>
            </a:r>
            <a:br>
              <a:rPr lang="en-US" sz="2800" dirty="0"/>
            </a:br>
            <a:endParaRPr lang="en-US" dirty="0"/>
          </a:p>
        </p:txBody>
      </p:sp>
      <p:pic>
        <p:nvPicPr>
          <p:cNvPr id="4" name="Content Placeholder 3" descr="IMG_4978.JPG"/>
          <p:cNvPicPr>
            <a:picLocks noGrp="1" noChangeAspect="1"/>
          </p:cNvPicPr>
          <p:nvPr>
            <p:ph idx="1"/>
          </p:nvPr>
        </p:nvPicPr>
        <p:blipFill>
          <a:blip r:embed="rId2">
            <a:extLst>
              <a:ext uri="{28A0092B-C50C-407E-A947-70E740481C1C}">
                <a14:useLocalDpi xmlns:a14="http://schemas.microsoft.com/office/drawing/2010/main" val="0"/>
              </a:ext>
            </a:extLst>
          </a:blip>
          <a:srcRect t="15083" b="15083"/>
          <a:stretch>
            <a:fillRect/>
          </a:stretch>
        </p:blipFill>
        <p:spPr>
          <a:xfrm rot="5400000">
            <a:off x="2725877" y="1669356"/>
            <a:ext cx="4152619" cy="4587874"/>
          </a:xfrm>
        </p:spPr>
      </p:pic>
    </p:spTree>
    <p:extLst>
      <p:ext uri="{BB962C8B-B14F-4D97-AF65-F5344CB8AC3E}">
        <p14:creationId xmlns:p14="http://schemas.microsoft.com/office/powerpoint/2010/main" val="1808845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Golden Connection </a:t>
            </a:r>
            <a:r>
              <a:rPr lang="en-US" dirty="0" smtClean="0"/>
              <a:t>Logistics</a:t>
            </a:r>
            <a:br>
              <a:rPr lang="en-US" dirty="0" smtClean="0"/>
            </a:br>
            <a:r>
              <a:rPr lang="en-US" sz="3200" dirty="0" smtClean="0"/>
              <a:t>Special Project</a:t>
            </a:r>
            <a:endParaRPr lang="en-US" dirty="0"/>
          </a:p>
        </p:txBody>
      </p:sp>
      <p:sp>
        <p:nvSpPr>
          <p:cNvPr id="3" name="Content Placeholder 2"/>
          <p:cNvSpPr>
            <a:spLocks noGrp="1"/>
          </p:cNvSpPr>
          <p:nvPr>
            <p:ph idx="1"/>
          </p:nvPr>
        </p:nvSpPr>
        <p:spPr/>
        <p:txBody>
          <a:bodyPr/>
          <a:lstStyle/>
          <a:p>
            <a:r>
              <a:rPr lang="en-US" dirty="0" smtClean="0"/>
              <a:t>Brochure that helps promote and expand Golden Connection Logistics </a:t>
            </a:r>
          </a:p>
          <a:p>
            <a:r>
              <a:rPr lang="en-US" dirty="0" smtClean="0"/>
              <a:t>Images of the company allowing clients to fully understand what GCL does</a:t>
            </a:r>
          </a:p>
          <a:p>
            <a:r>
              <a:rPr lang="en-US" dirty="0" smtClean="0"/>
              <a:t>Basic information about the company </a:t>
            </a:r>
          </a:p>
          <a:p>
            <a:r>
              <a:rPr lang="en-US" dirty="0" smtClean="0"/>
              <a:t>Special promo code to first time users </a:t>
            </a:r>
          </a:p>
        </p:txBody>
      </p:sp>
    </p:spTree>
    <p:extLst>
      <p:ext uri="{BB962C8B-B14F-4D97-AF65-F5344CB8AC3E}">
        <p14:creationId xmlns:p14="http://schemas.microsoft.com/office/powerpoint/2010/main" val="1015174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Sociological Concept</a:t>
            </a:r>
            <a:endParaRPr lang="en-US" dirty="0"/>
          </a:p>
        </p:txBody>
      </p:sp>
      <p:sp>
        <p:nvSpPr>
          <p:cNvPr id="3" name="Content Placeholder 2"/>
          <p:cNvSpPr>
            <a:spLocks noGrp="1"/>
          </p:cNvSpPr>
          <p:nvPr>
            <p:ph idx="1"/>
          </p:nvPr>
        </p:nvSpPr>
        <p:spPr/>
        <p:txBody>
          <a:bodyPr>
            <a:normAutofit/>
          </a:bodyPr>
          <a:lstStyle/>
          <a:p>
            <a:r>
              <a:rPr lang="en-US" dirty="0"/>
              <a:t>Social interaction is how we interact with people that shape our perception of their position relative to our own. </a:t>
            </a:r>
            <a:endParaRPr lang="en-US" dirty="0" smtClean="0"/>
          </a:p>
          <a:p>
            <a:r>
              <a:rPr lang="en-US" dirty="0" smtClean="0"/>
              <a:t>Open </a:t>
            </a:r>
            <a:r>
              <a:rPr lang="en-US" dirty="0"/>
              <a:t>communication and active listening is very present at </a:t>
            </a:r>
            <a:r>
              <a:rPr lang="en-US" dirty="0" smtClean="0"/>
              <a:t>Golden Connection company. Mr</a:t>
            </a:r>
            <a:r>
              <a:rPr lang="en-US" dirty="0"/>
              <a:t>. De Leon has an open door policy and wants his employees to express themselves</a:t>
            </a:r>
            <a:r>
              <a:rPr lang="en-US" dirty="0" smtClean="0"/>
              <a:t>.</a:t>
            </a:r>
          </a:p>
          <a:p>
            <a:r>
              <a:rPr lang="en-US" dirty="0" smtClean="0"/>
              <a:t> Social interaction helps </a:t>
            </a:r>
            <a:r>
              <a:rPr lang="en-US" dirty="0"/>
              <a:t>the company and allows people to voice their feelings</a:t>
            </a:r>
            <a:r>
              <a:rPr lang="en-US" dirty="0" smtClean="0"/>
              <a:t>.</a:t>
            </a:r>
          </a:p>
        </p:txBody>
      </p:sp>
    </p:spTree>
    <p:extLst>
      <p:ext uri="{BB962C8B-B14F-4D97-AF65-F5344CB8AC3E}">
        <p14:creationId xmlns:p14="http://schemas.microsoft.com/office/powerpoint/2010/main" val="3022010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Career Goals</a:t>
            </a:r>
            <a:br>
              <a:rPr lang="en-US" dirty="0" smtClean="0"/>
            </a:br>
            <a:r>
              <a:rPr lang="en-US" sz="3200" dirty="0" smtClean="0"/>
              <a:t>Public Health </a:t>
            </a:r>
            <a:r>
              <a:rPr lang="en-US" dirty="0" smtClean="0"/>
              <a:t> </a:t>
            </a:r>
            <a:endParaRPr lang="en-US" dirty="0"/>
          </a:p>
        </p:txBody>
      </p:sp>
      <p:sp>
        <p:nvSpPr>
          <p:cNvPr id="3" name="Content Placeholder 2"/>
          <p:cNvSpPr>
            <a:spLocks noGrp="1"/>
          </p:cNvSpPr>
          <p:nvPr>
            <p:ph idx="1"/>
          </p:nvPr>
        </p:nvSpPr>
        <p:spPr/>
        <p:txBody>
          <a:bodyPr/>
          <a:lstStyle/>
          <a:p>
            <a:endParaRPr lang="en-US" dirty="0" smtClean="0"/>
          </a:p>
          <a:p>
            <a:r>
              <a:rPr lang="en-US" dirty="0" smtClean="0"/>
              <a:t>My </a:t>
            </a:r>
            <a:r>
              <a:rPr lang="en-US" dirty="0"/>
              <a:t>desire is to interact with the public as a public health leader. I would like to integrate my professional skills and experience in customer service, administrative support and management as well as my educational background in Applied Sociology, focus in Quantitative, Qualitative Research, and Data Analysis to the public.</a:t>
            </a:r>
            <a:endParaRPr lang="en-US" dirty="0"/>
          </a:p>
        </p:txBody>
      </p:sp>
    </p:spTree>
    <p:extLst>
      <p:ext uri="{BB962C8B-B14F-4D97-AF65-F5344CB8AC3E}">
        <p14:creationId xmlns:p14="http://schemas.microsoft.com/office/powerpoint/2010/main" val="1705368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Golden Connection </a:t>
            </a:r>
            <a:r>
              <a:rPr lang="en-US" dirty="0" smtClean="0"/>
              <a:t>Logistics</a:t>
            </a:r>
            <a:r>
              <a:rPr lang="en-US" sz="2800" dirty="0" smtClean="0"/>
              <a:t/>
            </a:r>
            <a:br>
              <a:rPr lang="en-US" sz="2800" dirty="0" smtClean="0"/>
            </a:br>
            <a:r>
              <a:rPr lang="en-US" sz="2800" dirty="0" smtClean="0"/>
              <a:t>Trucking Company </a:t>
            </a:r>
            <a:endParaRPr lang="en-US" dirty="0"/>
          </a:p>
        </p:txBody>
      </p:sp>
      <p:pic>
        <p:nvPicPr>
          <p:cNvPr id="4" name="Content Placeholder 3" descr="thumbnail_iStock_000008146302_Large.jpg"/>
          <p:cNvPicPr>
            <a:picLocks noGrp="1" noChangeAspect="1"/>
          </p:cNvPicPr>
          <p:nvPr>
            <p:ph idx="1"/>
          </p:nvPr>
        </p:nvPicPr>
        <p:blipFill>
          <a:blip r:embed="rId2">
            <a:extLst>
              <a:ext uri="{28A0092B-C50C-407E-A947-70E740481C1C}">
                <a14:useLocalDpi xmlns:a14="http://schemas.microsoft.com/office/drawing/2010/main" val="0"/>
              </a:ext>
            </a:extLst>
          </a:blip>
          <a:srcRect t="10718" b="10718"/>
          <a:stretch>
            <a:fillRect/>
          </a:stretch>
        </p:blipFill>
        <p:spPr/>
      </p:pic>
    </p:spTree>
    <p:extLst>
      <p:ext uri="{BB962C8B-B14F-4D97-AF65-F5344CB8AC3E}">
        <p14:creationId xmlns:p14="http://schemas.microsoft.com/office/powerpoint/2010/main" val="560828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Golden Connection Logistics</a:t>
            </a:r>
            <a:r>
              <a:rPr lang="en-US" sz="2800" dirty="0"/>
              <a:t/>
            </a:r>
            <a:br>
              <a:rPr lang="en-US" sz="2800" dirty="0"/>
            </a:br>
            <a:r>
              <a:rPr lang="en-US" sz="2800" dirty="0"/>
              <a:t>Trucking Company </a:t>
            </a:r>
            <a:endParaRPr lang="en-US" dirty="0"/>
          </a:p>
        </p:txBody>
      </p:sp>
      <p:sp>
        <p:nvSpPr>
          <p:cNvPr id="3" name="Content Placeholder 2"/>
          <p:cNvSpPr>
            <a:spLocks noGrp="1"/>
          </p:cNvSpPr>
          <p:nvPr>
            <p:ph idx="1"/>
          </p:nvPr>
        </p:nvSpPr>
        <p:spPr>
          <a:xfrm>
            <a:off x="1097280" y="2076044"/>
            <a:ext cx="6949440" cy="3043521"/>
          </a:xfrm>
        </p:spPr>
        <p:txBody>
          <a:bodyPr>
            <a:normAutofit/>
          </a:bodyPr>
          <a:lstStyle/>
          <a:p>
            <a:pPr algn="ctr"/>
            <a:r>
              <a:rPr lang="en-US" dirty="0" smtClean="0"/>
              <a:t>Golden Connection Logistics is a </a:t>
            </a:r>
            <a:r>
              <a:rPr lang="en-US" dirty="0"/>
              <a:t>company that has always strived to be great. Working side by side with fortune 500 companies and some of the best logistics companies in North America we have certified our place in the industry. Providing solutions for every aspect of your supply chain needs such as LTL, FTL, Expedited Cargo, and Warehousing.</a:t>
            </a:r>
            <a:r>
              <a:rPr lang="en-US" dirty="0"/>
              <a:t> </a:t>
            </a:r>
          </a:p>
        </p:txBody>
      </p:sp>
    </p:spTree>
    <p:extLst>
      <p:ext uri="{BB962C8B-B14F-4D97-AF65-F5344CB8AC3E}">
        <p14:creationId xmlns:p14="http://schemas.microsoft.com/office/powerpoint/2010/main" val="1368556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Golden Connection Logistics</a:t>
            </a:r>
            <a:r>
              <a:rPr lang="en-US" sz="2800" dirty="0"/>
              <a:t/>
            </a:r>
            <a:br>
              <a:rPr lang="en-US" sz="2800" dirty="0"/>
            </a:br>
            <a:r>
              <a:rPr lang="en-US" sz="2800" dirty="0"/>
              <a:t>Trucking Company </a:t>
            </a:r>
            <a:endParaRPr lang="en-US" dirty="0"/>
          </a:p>
        </p:txBody>
      </p:sp>
      <p:pic>
        <p:nvPicPr>
          <p:cNvPr id="4" name="Content Placeholder 3" descr="thumbnail_iStock_000004666720_Large.jpg"/>
          <p:cNvPicPr>
            <a:picLocks noGrp="1" noChangeAspect="1"/>
          </p:cNvPicPr>
          <p:nvPr>
            <p:ph idx="1"/>
          </p:nvPr>
        </p:nvPicPr>
        <p:blipFill>
          <a:blip r:embed="rId2">
            <a:extLst>
              <a:ext uri="{28A0092B-C50C-407E-A947-70E740481C1C}">
                <a14:useLocalDpi xmlns:a14="http://schemas.microsoft.com/office/drawing/2010/main" val="0"/>
              </a:ext>
            </a:extLst>
          </a:blip>
          <a:srcRect t="10718" b="10718"/>
          <a:stretch>
            <a:fillRect/>
          </a:stretch>
        </p:blipFill>
        <p:spPr/>
      </p:pic>
    </p:spTree>
    <p:extLst>
      <p:ext uri="{BB962C8B-B14F-4D97-AF65-F5344CB8AC3E}">
        <p14:creationId xmlns:p14="http://schemas.microsoft.com/office/powerpoint/2010/main" val="1254762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Golden Connection Logistics</a:t>
            </a:r>
            <a:r>
              <a:rPr lang="en-US" sz="2800" dirty="0"/>
              <a:t/>
            </a:r>
            <a:br>
              <a:rPr lang="en-US" sz="2800" dirty="0"/>
            </a:br>
            <a:r>
              <a:rPr lang="en-US" sz="2800" dirty="0"/>
              <a:t>Trucking Company </a:t>
            </a:r>
            <a:endParaRPr lang="en-US" dirty="0"/>
          </a:p>
        </p:txBody>
      </p:sp>
      <p:sp>
        <p:nvSpPr>
          <p:cNvPr id="3" name="Content Placeholder 2"/>
          <p:cNvSpPr>
            <a:spLocks noGrp="1"/>
          </p:cNvSpPr>
          <p:nvPr>
            <p:ph idx="1"/>
          </p:nvPr>
        </p:nvSpPr>
        <p:spPr/>
        <p:txBody>
          <a:bodyPr/>
          <a:lstStyle/>
          <a:p>
            <a:r>
              <a:rPr lang="en-US" dirty="0"/>
              <a:t>Golden Connection </a:t>
            </a:r>
            <a:r>
              <a:rPr lang="en-US" dirty="0" smtClean="0"/>
              <a:t>Logistics is a family owned and operated company </a:t>
            </a:r>
          </a:p>
          <a:p>
            <a:r>
              <a:rPr lang="en-US" dirty="0" smtClean="0"/>
              <a:t>GCL is modeled on providing transportation services to clients in the increasing demand market. </a:t>
            </a:r>
          </a:p>
          <a:p>
            <a:r>
              <a:rPr lang="en-US" dirty="0" smtClean="0"/>
              <a:t>GCL is conveniently located 5 minutes away from the Los Angeles International Airport, 20 minutes from Downtown Los Angeles and 25 minutes to the Long Beach Port.</a:t>
            </a:r>
            <a:endParaRPr lang="en-US" dirty="0"/>
          </a:p>
        </p:txBody>
      </p:sp>
    </p:spTree>
    <p:extLst>
      <p:ext uri="{BB962C8B-B14F-4D97-AF65-F5344CB8AC3E}">
        <p14:creationId xmlns:p14="http://schemas.microsoft.com/office/powerpoint/2010/main" val="1255754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Golden Connection Logistics</a:t>
            </a:r>
            <a:r>
              <a:rPr lang="en-US" sz="2800" dirty="0"/>
              <a:t/>
            </a:r>
            <a:br>
              <a:rPr lang="en-US" sz="2800" dirty="0"/>
            </a:br>
            <a:r>
              <a:rPr lang="en-US" sz="2800" dirty="0"/>
              <a:t>Trucking Company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GCL </a:t>
            </a:r>
            <a:r>
              <a:rPr lang="en-US" dirty="0"/>
              <a:t>has set the standard for customer service. With our top of the line tracking system and our ability to communicate clearly and in real time, you will always be able to track your shipment every step of the way. We take pride in logistics and understand the importance of each and every shipment. With our 24-hour team, you can rest assure, you will always have someone ready to assist around the clock.</a:t>
            </a:r>
          </a:p>
          <a:p>
            <a:pPr marL="0" indent="0">
              <a:buNone/>
            </a:pPr>
            <a:endParaRPr lang="en-US" dirty="0"/>
          </a:p>
          <a:p>
            <a:r>
              <a:rPr lang="en-US" dirty="0" smtClean="0"/>
              <a:t>GCL plans </a:t>
            </a:r>
            <a:r>
              <a:rPr lang="en-US" dirty="0"/>
              <a:t>to change the industry for the better by incorporating the industries latest technologies and by applying well defined values into each and every project. With the best trained team around, we continue to grow in the industry with a reputation that makes us proud. Come and partner with a team that is creating relationships that prosper and last for generations</a:t>
            </a:r>
            <a:r>
              <a:rPr lang="en-US" dirty="0"/>
              <a:t> </a:t>
            </a:r>
          </a:p>
        </p:txBody>
      </p:sp>
    </p:spTree>
    <p:extLst>
      <p:ext uri="{BB962C8B-B14F-4D97-AF65-F5344CB8AC3E}">
        <p14:creationId xmlns:p14="http://schemas.microsoft.com/office/powerpoint/2010/main" val="3343662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Golden Connection Logistics</a:t>
            </a:r>
            <a:r>
              <a:rPr lang="en-US" sz="2800" dirty="0"/>
              <a:t/>
            </a:r>
            <a:br>
              <a:rPr lang="en-US" sz="2800" dirty="0"/>
            </a:br>
            <a:r>
              <a:rPr lang="en-US" sz="2800" dirty="0" smtClean="0"/>
              <a:t>Services </a:t>
            </a:r>
            <a:endParaRPr lang="en-US" dirty="0"/>
          </a:p>
        </p:txBody>
      </p:sp>
      <p:sp>
        <p:nvSpPr>
          <p:cNvPr id="3" name="Content Placeholder 2"/>
          <p:cNvSpPr>
            <a:spLocks noGrp="1"/>
          </p:cNvSpPr>
          <p:nvPr>
            <p:ph idx="1"/>
          </p:nvPr>
        </p:nvSpPr>
        <p:spPr/>
        <p:txBody>
          <a:bodyPr/>
          <a:lstStyle/>
          <a:p>
            <a:r>
              <a:rPr lang="en-US" dirty="0" smtClean="0"/>
              <a:t>Air Freight </a:t>
            </a:r>
          </a:p>
          <a:p>
            <a:r>
              <a:rPr lang="en-US" dirty="0" smtClean="0"/>
              <a:t>Ocean Freight </a:t>
            </a:r>
          </a:p>
          <a:p>
            <a:r>
              <a:rPr lang="en-US" dirty="0" smtClean="0"/>
              <a:t>Trucking </a:t>
            </a:r>
          </a:p>
          <a:p>
            <a:r>
              <a:rPr lang="en-US" dirty="0" smtClean="0"/>
              <a:t>Warehousing </a:t>
            </a:r>
          </a:p>
          <a:p>
            <a:r>
              <a:rPr lang="en-US" dirty="0" smtClean="0"/>
              <a:t>Cargo Screening </a:t>
            </a:r>
          </a:p>
          <a:p>
            <a:r>
              <a:rPr lang="en-US" dirty="0" smtClean="0"/>
              <a:t>Custom Clearance </a:t>
            </a:r>
            <a:endParaRPr lang="en-US" dirty="0"/>
          </a:p>
        </p:txBody>
      </p:sp>
    </p:spTree>
    <p:extLst>
      <p:ext uri="{BB962C8B-B14F-4D97-AF65-F5344CB8AC3E}">
        <p14:creationId xmlns:p14="http://schemas.microsoft.com/office/powerpoint/2010/main" val="28589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Golden Connection Logistics</a:t>
            </a:r>
            <a:r>
              <a:rPr lang="en-US" sz="2800" dirty="0"/>
              <a:t/>
            </a:r>
            <a:br>
              <a:rPr lang="en-US" sz="2800" dirty="0"/>
            </a:br>
            <a:r>
              <a:rPr lang="en-US" sz="2800" dirty="0"/>
              <a:t>Services </a:t>
            </a:r>
            <a:endParaRPr lang="en-US" dirty="0"/>
          </a:p>
        </p:txBody>
      </p:sp>
      <p:sp>
        <p:nvSpPr>
          <p:cNvPr id="3" name="Content Placeholder 2"/>
          <p:cNvSpPr>
            <a:spLocks noGrp="1"/>
          </p:cNvSpPr>
          <p:nvPr>
            <p:ph idx="1"/>
          </p:nvPr>
        </p:nvSpPr>
        <p:spPr/>
        <p:txBody>
          <a:bodyPr>
            <a:normAutofit fontScale="25000" lnSpcReduction="20000"/>
          </a:bodyPr>
          <a:lstStyle/>
          <a:p>
            <a:pPr lvl="0"/>
            <a:r>
              <a:rPr lang="en-US" sz="7400" dirty="0"/>
              <a:t>24 hour pick up and delivery</a:t>
            </a:r>
          </a:p>
          <a:p>
            <a:pPr lvl="0"/>
            <a:r>
              <a:rPr lang="en-US" sz="7400" dirty="0"/>
              <a:t>Appointment delivery</a:t>
            </a:r>
          </a:p>
          <a:p>
            <a:pPr lvl="0"/>
            <a:r>
              <a:rPr lang="en-US" sz="7400" dirty="0"/>
              <a:t>door to door</a:t>
            </a:r>
          </a:p>
          <a:p>
            <a:pPr lvl="0"/>
            <a:r>
              <a:rPr lang="en-US" sz="7400" dirty="0"/>
              <a:t>Hot shots</a:t>
            </a:r>
          </a:p>
          <a:p>
            <a:pPr lvl="0"/>
            <a:r>
              <a:rPr lang="en-US" sz="7400" dirty="0"/>
              <a:t>Convention center</a:t>
            </a:r>
          </a:p>
          <a:p>
            <a:pPr lvl="0"/>
            <a:r>
              <a:rPr lang="en-US" sz="7400" dirty="0"/>
              <a:t>Hospitals</a:t>
            </a:r>
          </a:p>
          <a:p>
            <a:pPr lvl="0"/>
            <a:r>
              <a:rPr lang="en-US" sz="7400" dirty="0" err="1"/>
              <a:t>Haz</a:t>
            </a:r>
            <a:r>
              <a:rPr lang="en-US" sz="7400" dirty="0"/>
              <a:t> mat certified warehouse</a:t>
            </a:r>
          </a:p>
          <a:p>
            <a:pPr lvl="0"/>
            <a:r>
              <a:rPr lang="en-US" sz="7400" dirty="0"/>
              <a:t>Residential</a:t>
            </a:r>
          </a:p>
          <a:p>
            <a:pPr lvl="0"/>
            <a:r>
              <a:rPr lang="en-US" sz="7400" dirty="0"/>
              <a:t>Air Ride</a:t>
            </a:r>
          </a:p>
          <a:p>
            <a:pPr lvl="0"/>
            <a:r>
              <a:rPr lang="en-US" sz="7400" dirty="0"/>
              <a:t>Truck load</a:t>
            </a:r>
          </a:p>
          <a:p>
            <a:pPr lvl="0"/>
            <a:r>
              <a:rPr lang="en-US" sz="7400" dirty="0"/>
              <a:t>CFS/LTL</a:t>
            </a:r>
          </a:p>
          <a:p>
            <a:endParaRPr lang="en-US" dirty="0"/>
          </a:p>
        </p:txBody>
      </p:sp>
    </p:spTree>
    <p:extLst>
      <p:ext uri="{BB962C8B-B14F-4D97-AF65-F5344CB8AC3E}">
        <p14:creationId xmlns:p14="http://schemas.microsoft.com/office/powerpoint/2010/main" val="2388936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Golden Connection </a:t>
            </a:r>
            <a:r>
              <a:rPr lang="en-US" dirty="0" smtClean="0"/>
              <a:t>Logistics</a:t>
            </a:r>
            <a:endParaRPr lang="en-US" dirty="0"/>
          </a:p>
        </p:txBody>
      </p:sp>
      <p:pic>
        <p:nvPicPr>
          <p:cNvPr id="4" name="Content Placeholder 3" descr="IMG_4976.JPG"/>
          <p:cNvPicPr>
            <a:picLocks noGrp="1" noChangeAspect="1"/>
          </p:cNvPicPr>
          <p:nvPr>
            <p:ph idx="1"/>
          </p:nvPr>
        </p:nvPicPr>
        <p:blipFill>
          <a:blip r:embed="rId2">
            <a:extLst>
              <a:ext uri="{28A0092B-C50C-407E-A947-70E740481C1C}">
                <a14:useLocalDpi xmlns:a14="http://schemas.microsoft.com/office/drawing/2010/main" val="0"/>
              </a:ext>
            </a:extLst>
          </a:blip>
          <a:srcRect t="15083" b="15083"/>
          <a:stretch>
            <a:fillRect/>
          </a:stretch>
        </p:blipFill>
        <p:spPr>
          <a:xfrm rot="5400000">
            <a:off x="2463797" y="2485232"/>
            <a:ext cx="4216400" cy="3640137"/>
          </a:xfrm>
        </p:spPr>
      </p:pic>
    </p:spTree>
    <p:extLst>
      <p:ext uri="{BB962C8B-B14F-4D97-AF65-F5344CB8AC3E}">
        <p14:creationId xmlns:p14="http://schemas.microsoft.com/office/powerpoint/2010/main" val="3613210967"/>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Formal">
  <a:themeElements>
    <a:clrScheme name="Formal">
      <a:dk1>
        <a:srgbClr val="534239"/>
      </a:dk1>
      <a:lt1>
        <a:srgbClr val="FFFFFF"/>
      </a:lt1>
      <a:dk2>
        <a:srgbClr val="3D3A48"/>
      </a:dk2>
      <a:lt2>
        <a:srgbClr val="E1DFD1"/>
      </a:lt2>
      <a:accent1>
        <a:srgbClr val="907F76"/>
      </a:accent1>
      <a:accent2>
        <a:srgbClr val="A46645"/>
      </a:accent2>
      <a:accent3>
        <a:srgbClr val="CD9C47"/>
      </a:accent3>
      <a:accent4>
        <a:srgbClr val="9A92CD"/>
      </a:accent4>
      <a:accent5>
        <a:srgbClr val="7D639B"/>
      </a:accent5>
      <a:accent6>
        <a:srgbClr val="733678"/>
      </a:accent6>
      <a:hlink>
        <a:srgbClr val="A84914"/>
      </a:hlink>
      <a:folHlink>
        <a:srgbClr val="B25672"/>
      </a:folHlink>
    </a:clrScheme>
    <a:fontScheme name="Formal">
      <a:majorFont>
        <a:latin typeface="Garamond"/>
        <a:ea typeface=""/>
        <a:cs typeface=""/>
        <a:font script="Jpan" typeface="ヒラギノ明朝 Pro W3"/>
        <a:font script="Hans" typeface="宋体"/>
        <a:font script="Hant" typeface="新細明體"/>
      </a:majorFont>
      <a:minorFont>
        <a:latin typeface="Garamond"/>
        <a:ea typeface=""/>
        <a:cs typeface=""/>
        <a:font script="Jpan" typeface="ヒラギノ明朝 Pro W3"/>
        <a:font script="Hans" typeface="宋体"/>
        <a:font script="Hant" typeface="新細明體"/>
      </a:minorFont>
    </a:fontScheme>
    <a:fmtScheme name="Formal">
      <a:fillStyleLst>
        <a:solidFill>
          <a:schemeClr val="phClr"/>
        </a:solidFill>
        <a:blipFill rotWithShape="1">
          <a:blip xmlns:r="http://schemas.openxmlformats.org/officeDocument/2006/relationships" r:embed="rId1">
            <a:duotone>
              <a:schemeClr val="phClr">
                <a:tint val="60000"/>
                <a:satMod val="200000"/>
              </a:schemeClr>
              <a:schemeClr val="phClr">
                <a:shade val="90000"/>
                <a:satMod val="150000"/>
              </a:schemeClr>
            </a:duotone>
          </a:blip>
          <a:tile tx="0" ty="0" sx="50000" sy="50000" flip="none" algn="tl"/>
        </a:blipFill>
        <a:blipFill rotWithShape="1">
          <a:blip xmlns:r="http://schemas.openxmlformats.org/officeDocument/2006/relationships" r:embed="rId2">
            <a:duotone>
              <a:schemeClr val="phClr">
                <a:tint val="80000"/>
                <a:satMod val="135000"/>
              </a:schemeClr>
              <a:schemeClr val="phClr">
                <a:shade val="80000"/>
                <a:satMod val="150000"/>
              </a:schemeClr>
            </a:duotone>
          </a:blip>
          <a:tile tx="0" ty="0" sx="65000" sy="65000" flip="none" algn="tl"/>
        </a:blipFill>
      </a:fillStyleLst>
      <a:lnStyleLst>
        <a:ln w="12700" cap="flat" cmpd="sng" algn="ctr">
          <a:solidFill>
            <a:schemeClr val="phClr">
              <a:shade val="95000"/>
              <a:satMod val="105000"/>
            </a:schemeClr>
          </a:solidFill>
          <a:prstDash val="solid"/>
          <a:miter/>
        </a:ln>
        <a:ln w="25400" cap="flat" cmpd="sng" algn="ctr">
          <a:solidFill>
            <a:schemeClr val="phClr">
              <a:shade val="90000"/>
              <a:alpha val="90000"/>
            </a:schemeClr>
          </a:solidFill>
          <a:prstDash val="solid"/>
          <a:miter/>
        </a:ln>
        <a:ln w="38100" cap="flat" cmpd="sng" algn="ctr">
          <a:solidFill>
            <a:schemeClr val="phClr">
              <a:shade val="85000"/>
              <a:alpha val="90000"/>
              <a:satMod val="125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outerShdw blurRad="88900" dist="38100" dir="5400000" sx="101000" sy="101000" rotWithShape="0">
              <a:srgbClr val="000000">
                <a:alpha val="50000"/>
              </a:srgbClr>
            </a:outerShdw>
          </a:effectLst>
          <a:scene3d>
            <a:camera prst="orthographicFront">
              <a:rot lat="0" lon="0" rev="0"/>
            </a:camera>
            <a:lightRig rig="morning" dir="t">
              <a:rot lat="0" lon="0" rev="6000000"/>
            </a:lightRig>
          </a:scene3d>
          <a:sp3d prstMaterial="metal">
            <a:bevelT w="25400" h="12700" prst="artDeco"/>
          </a:sp3d>
        </a:effectStyle>
      </a:effectStyleLst>
      <a:bgFillStyleLst>
        <a:solidFill>
          <a:schemeClr val="phClr"/>
        </a:solidFill>
        <a:blipFill rotWithShape="1">
          <a:blip xmlns:r="http://schemas.openxmlformats.org/officeDocument/2006/relationships" r:embed="rId3">
            <a:duotone>
              <a:schemeClr val="phClr">
                <a:tint val="50000"/>
                <a:satMod val="250000"/>
              </a:schemeClr>
              <a:schemeClr val="phClr">
                <a:shade val="80000"/>
                <a:satMod val="175000"/>
              </a:schemeClr>
            </a:duotone>
          </a:blip>
          <a:stretch/>
        </a:blipFill>
        <a:blipFill rotWithShape="1">
          <a:blip xmlns:r="http://schemas.openxmlformats.org/officeDocument/2006/relationships" r:embed="rId4">
            <a:duotone>
              <a:schemeClr val="phClr">
                <a:tint val="10000"/>
                <a:satMod val="260000"/>
                <a:lumMod val="115000"/>
              </a:schemeClr>
              <a:schemeClr val="phClr">
                <a:shade val="75000"/>
                <a:satMod val="175000"/>
                <a:lumMod val="105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Formal.thmx</Template>
  <TotalTime>53</TotalTime>
  <Words>455</Words>
  <Application>Microsoft Macintosh PowerPoint</Application>
  <PresentationFormat>On-screen Show (4:3)</PresentationFormat>
  <Paragraphs>58</Paragraphs>
  <Slides>18</Slides>
  <Notes>0</Notes>
  <HiddenSlides>0</HiddenSlides>
  <MMClips>1</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Formal</vt:lpstr>
      <vt:lpstr>Golden Connection Logistics</vt:lpstr>
      <vt:lpstr>Golden Connection Logistics Trucking Company </vt:lpstr>
      <vt:lpstr>Golden Connection Logistics Trucking Company </vt:lpstr>
      <vt:lpstr>Golden Connection Logistics Trucking Company </vt:lpstr>
      <vt:lpstr>Golden Connection Logistics Trucking Company </vt:lpstr>
      <vt:lpstr>Golden Connection Logistics Trucking Company </vt:lpstr>
      <vt:lpstr>Golden Connection Logistics Services </vt:lpstr>
      <vt:lpstr>Golden Connection Logistics Services </vt:lpstr>
      <vt:lpstr>Golden Connection Logistics</vt:lpstr>
      <vt:lpstr>Golden Connection Logistics Technology </vt:lpstr>
      <vt:lpstr>Golden Connection Logistics Air </vt:lpstr>
      <vt:lpstr>Golden Connection Logistics Air </vt:lpstr>
      <vt:lpstr>Golden Connection Logistics Ocean </vt:lpstr>
      <vt:lpstr>Golden Connection Logistics Expedite Service</vt:lpstr>
      <vt:lpstr> Golden Connection Logistics </vt:lpstr>
      <vt:lpstr>Golden Connection Logistics Special Project</vt:lpstr>
      <vt:lpstr>Sociological Concept</vt:lpstr>
      <vt:lpstr>Career Goals Public Health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Golden Connection Logistics</dc:title>
  <dc:creator>D.Staton Staton</dc:creator>
  <cp:lastModifiedBy>D.Staton Staton</cp:lastModifiedBy>
  <cp:revision>7</cp:revision>
  <dcterms:created xsi:type="dcterms:W3CDTF">2016-10-26T19:25:10Z</dcterms:created>
  <dcterms:modified xsi:type="dcterms:W3CDTF">2016-10-26T20:19:05Z</dcterms:modified>
</cp:coreProperties>
</file>